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5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A7DB-76A5-40E7-83CF-383EFE734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FFC923-CF2B-4652-A348-534055314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C4B3B-49D5-4331-BE65-7CBC22CC7B35}"/>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5" name="Footer Placeholder 4">
            <a:extLst>
              <a:ext uri="{FF2B5EF4-FFF2-40B4-BE49-F238E27FC236}">
                <a16:creationId xmlns:a16="http://schemas.microsoft.com/office/drawing/2014/main" id="{A2708561-8A6F-41CF-B0C6-F0005C26F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E32A1-6F58-493F-AEF4-2FA72C61A468}"/>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15410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B390-99C7-4403-BCDE-8B45171B3D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AD2227-5A08-40EA-8000-D68211CAD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4E98F-98CA-4AA9-BD1B-470D171B8AD1}"/>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5" name="Footer Placeholder 4">
            <a:extLst>
              <a:ext uri="{FF2B5EF4-FFF2-40B4-BE49-F238E27FC236}">
                <a16:creationId xmlns:a16="http://schemas.microsoft.com/office/drawing/2014/main" id="{DF939CDA-4524-4510-8669-963BBA1B0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0EA3D-18C1-43E2-B9B1-E1B7F09EEF0B}"/>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120396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EFE3A-8F2F-4AA4-9C9C-D8DB53052D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3254D-CDD8-4EE2-A7B3-23B23F558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DE272-4498-4962-B329-C6644D6AD251}"/>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5" name="Footer Placeholder 4">
            <a:extLst>
              <a:ext uri="{FF2B5EF4-FFF2-40B4-BE49-F238E27FC236}">
                <a16:creationId xmlns:a16="http://schemas.microsoft.com/office/drawing/2014/main" id="{A13F06DF-1403-4558-A223-1D43B99BC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08958-E950-460C-8875-3AA528E0FDD1}"/>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103451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2A28-4863-4F7E-B952-3A84D97CE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F872B-4E6A-45E9-BA95-DA79C0C81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E4A3-3AAD-43F9-B4CB-B4CF6BDB74CF}"/>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5" name="Footer Placeholder 4">
            <a:extLst>
              <a:ext uri="{FF2B5EF4-FFF2-40B4-BE49-F238E27FC236}">
                <a16:creationId xmlns:a16="http://schemas.microsoft.com/office/drawing/2014/main" id="{44820D24-D329-4887-91E2-B76E84F50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D1069-970E-49A4-A25A-67907949F84F}"/>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224502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E073-8950-43E9-9A71-A1C6517A0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E9ADFD-B689-4B37-95E8-AB8AE0324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3CEEB-B594-4942-A8D7-C4B1C2E74780}"/>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5" name="Footer Placeholder 4">
            <a:extLst>
              <a:ext uri="{FF2B5EF4-FFF2-40B4-BE49-F238E27FC236}">
                <a16:creationId xmlns:a16="http://schemas.microsoft.com/office/drawing/2014/main" id="{BB4C084F-F2BE-4442-8363-CBFE917EC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B493A-CC85-46BC-A02C-D30A113CF78E}"/>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287078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46A4-4861-47C2-80D6-089745D6D6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A832C-8046-49B4-B076-06D8CB092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3C604-A71E-4AB6-992A-486B0144A4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243DA6-CBFF-419E-94A1-D959DC478584}"/>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6" name="Footer Placeholder 5">
            <a:extLst>
              <a:ext uri="{FF2B5EF4-FFF2-40B4-BE49-F238E27FC236}">
                <a16:creationId xmlns:a16="http://schemas.microsoft.com/office/drawing/2014/main" id="{B58DBA13-B47C-456C-954D-9A5369D73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E488D-97B1-4C80-BDB3-5BD857B230F6}"/>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150711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C463-98EE-4459-B591-802832835E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840F1-9F2D-49E0-96B7-E39FF79DF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F03A1C-85A5-4E20-8293-1D6735E950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A7963-A530-4793-92C5-41E9A7351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B00FAA-2374-4641-8E04-08DADFEDE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A70B74-809E-4864-A1C9-334CF6538B64}"/>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8" name="Footer Placeholder 7">
            <a:extLst>
              <a:ext uri="{FF2B5EF4-FFF2-40B4-BE49-F238E27FC236}">
                <a16:creationId xmlns:a16="http://schemas.microsoft.com/office/drawing/2014/main" id="{EEC83309-AC9E-444C-89E1-ED416CE0F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EFAA0C-670C-42B6-B6BA-AC7AF4B20CD7}"/>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36729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FA58-D3C5-4E01-8B9E-6F6890245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5FE81A-AC74-4DE8-A97C-02ED12CAC879}"/>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4" name="Footer Placeholder 3">
            <a:extLst>
              <a:ext uri="{FF2B5EF4-FFF2-40B4-BE49-F238E27FC236}">
                <a16:creationId xmlns:a16="http://schemas.microsoft.com/office/drawing/2014/main" id="{5F710D76-37F5-42E3-A27A-77367E879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A4425-2968-4217-815F-991305143833}"/>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5681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2BA5D-3B7C-4E5A-8F4C-04FEE997DDF1}"/>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3" name="Footer Placeholder 2">
            <a:extLst>
              <a:ext uri="{FF2B5EF4-FFF2-40B4-BE49-F238E27FC236}">
                <a16:creationId xmlns:a16="http://schemas.microsoft.com/office/drawing/2014/main" id="{0EB77D42-3EA4-439E-9799-6E9351DE4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A75A43-7C12-4DC0-A221-7699BA428927}"/>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253804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4059-B98C-41EB-AC09-EEC766F1B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727F-D04D-41A8-B96C-A83AB0F14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B529CA-FCC6-4411-9AAA-31389EC73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CF3DF-ECF5-4BAD-8D34-62E8CDDB3538}"/>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6" name="Footer Placeholder 5">
            <a:extLst>
              <a:ext uri="{FF2B5EF4-FFF2-40B4-BE49-F238E27FC236}">
                <a16:creationId xmlns:a16="http://schemas.microsoft.com/office/drawing/2014/main" id="{CBE4C9AF-BE42-4502-B1CC-329E16A5D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D3950-E966-450F-AD56-656F11347307}"/>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129208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9A40-EAFC-4694-9841-6397FE468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448D-53E2-47B6-8431-720A41E6F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746421-9C57-4D59-A49E-8951E0E8E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1D6D92-DEF6-4D94-AEAA-1340074E5CAC}"/>
              </a:ext>
            </a:extLst>
          </p:cNvPr>
          <p:cNvSpPr>
            <a:spLocks noGrp="1"/>
          </p:cNvSpPr>
          <p:nvPr>
            <p:ph type="dt" sz="half" idx="10"/>
          </p:nvPr>
        </p:nvSpPr>
        <p:spPr/>
        <p:txBody>
          <a:bodyPr/>
          <a:lstStyle/>
          <a:p>
            <a:fld id="{B299C5A6-BC48-4C2C-BF2C-AB72C6997DD7}" type="datetimeFigureOut">
              <a:rPr lang="en-US" smtClean="0"/>
              <a:t>1/16/2021</a:t>
            </a:fld>
            <a:endParaRPr lang="en-US"/>
          </a:p>
        </p:txBody>
      </p:sp>
      <p:sp>
        <p:nvSpPr>
          <p:cNvPr id="6" name="Footer Placeholder 5">
            <a:extLst>
              <a:ext uri="{FF2B5EF4-FFF2-40B4-BE49-F238E27FC236}">
                <a16:creationId xmlns:a16="http://schemas.microsoft.com/office/drawing/2014/main" id="{20D44C7F-7143-4656-B54B-BB1856DF3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10671-8224-4D95-A9A8-E4816205B9CE}"/>
              </a:ext>
            </a:extLst>
          </p:cNvPr>
          <p:cNvSpPr>
            <a:spLocks noGrp="1"/>
          </p:cNvSpPr>
          <p:nvPr>
            <p:ph type="sldNum" sz="quarter" idx="12"/>
          </p:nvPr>
        </p:nvSpPr>
        <p:spPr/>
        <p:txBody>
          <a:bodyPr/>
          <a:lstStyle/>
          <a:p>
            <a:fld id="{D9D0808A-D2B2-4F78-8BF2-9B6FE66C1B9F}" type="slidenum">
              <a:rPr lang="en-US" smtClean="0"/>
              <a:t>‹#›</a:t>
            </a:fld>
            <a:endParaRPr lang="en-US"/>
          </a:p>
        </p:txBody>
      </p:sp>
    </p:spTree>
    <p:extLst>
      <p:ext uri="{BB962C8B-B14F-4D97-AF65-F5344CB8AC3E}">
        <p14:creationId xmlns:p14="http://schemas.microsoft.com/office/powerpoint/2010/main" val="217464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FAEFD9-5EE1-4944-87DC-3B20E4095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C71A72-D5DB-41FC-B0A2-250C3C145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43B70-8E0C-4B81-B649-61F8F97C3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9C5A6-BC48-4C2C-BF2C-AB72C6997DD7}" type="datetimeFigureOut">
              <a:rPr lang="en-US" smtClean="0"/>
              <a:t>1/16/2021</a:t>
            </a:fld>
            <a:endParaRPr lang="en-US"/>
          </a:p>
        </p:txBody>
      </p:sp>
      <p:sp>
        <p:nvSpPr>
          <p:cNvPr id="5" name="Footer Placeholder 4">
            <a:extLst>
              <a:ext uri="{FF2B5EF4-FFF2-40B4-BE49-F238E27FC236}">
                <a16:creationId xmlns:a16="http://schemas.microsoft.com/office/drawing/2014/main" id="{E9F2A5D6-557C-404C-B0B0-04897BAEF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D2A458-A687-4E46-8907-DFFA739DD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0808A-D2B2-4F78-8BF2-9B6FE66C1B9F}" type="slidenum">
              <a:rPr lang="en-US" smtClean="0"/>
              <a:t>‹#›</a:t>
            </a:fld>
            <a:endParaRPr lang="en-US"/>
          </a:p>
        </p:txBody>
      </p:sp>
      <p:pic>
        <p:nvPicPr>
          <p:cNvPr id="7" name="Picture 2">
            <a:extLst>
              <a:ext uri="{FF2B5EF4-FFF2-40B4-BE49-F238E27FC236}">
                <a16:creationId xmlns:a16="http://schemas.microsoft.com/office/drawing/2014/main" id="{117EA887-1E21-425B-92E1-B738A4EBAB8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66122" y="220981"/>
            <a:ext cx="662176" cy="664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55C2AE9-7AE9-4939-9FB0-251033364EC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9712" y="6048730"/>
            <a:ext cx="825785" cy="80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64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5.bin"/><Relationship Id="rId18" Type="http://schemas.openxmlformats.org/officeDocument/2006/relationships/image" Target="../media/image16.emf"/><Relationship Id="rId26" Type="http://schemas.openxmlformats.org/officeDocument/2006/relationships/image" Target="../media/image20.emf"/><Relationship Id="rId3" Type="http://schemas.openxmlformats.org/officeDocument/2006/relationships/oleObject" Target="../embeddings/oleObject1.bin"/><Relationship Id="rId21" Type="http://schemas.openxmlformats.org/officeDocument/2006/relationships/oleObject" Target="../embeddings/oleObject9.bin"/><Relationship Id="rId7" Type="http://schemas.openxmlformats.org/officeDocument/2006/relationships/oleObject" Target="../embeddings/oleObject3.bin"/><Relationship Id="rId12" Type="http://schemas.openxmlformats.org/officeDocument/2006/relationships/image" Target="../media/image13.e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15.emf"/><Relationship Id="rId20" Type="http://schemas.openxmlformats.org/officeDocument/2006/relationships/image" Target="../media/image17.emf"/><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oleObject" Target="../embeddings/oleObject4.bin"/><Relationship Id="rId24" Type="http://schemas.openxmlformats.org/officeDocument/2006/relationships/image" Target="../media/image19.emf"/><Relationship Id="rId5" Type="http://schemas.openxmlformats.org/officeDocument/2006/relationships/oleObject" Target="../embeddings/oleObject2.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21.png"/><Relationship Id="rId19" Type="http://schemas.openxmlformats.org/officeDocument/2006/relationships/oleObject" Target="../embeddings/oleObject8.bin"/><Relationship Id="rId4" Type="http://schemas.openxmlformats.org/officeDocument/2006/relationships/image" Target="../media/image10.emf"/><Relationship Id="rId9" Type="http://schemas.openxmlformats.org/officeDocument/2006/relationships/hyperlink" Target="http://www.bb8pj.com/srresources" TargetMode="External"/><Relationship Id="rId14" Type="http://schemas.openxmlformats.org/officeDocument/2006/relationships/image" Target="../media/image14.emf"/><Relationship Id="rId22"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4">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F3338-AF26-43CB-B1A1-8FFB4217AEF5}"/>
              </a:ext>
            </a:extLst>
          </p:cNvPr>
          <p:cNvSpPr>
            <a:spLocks noGrp="1"/>
          </p:cNvSpPr>
          <p:nvPr>
            <p:ph type="ctrTitle"/>
          </p:nvPr>
        </p:nvSpPr>
        <p:spPr>
          <a:xfrm>
            <a:off x="795341" y="637953"/>
            <a:ext cx="10660343" cy="3189507"/>
          </a:xfrm>
        </p:spPr>
        <p:txBody>
          <a:bodyPr>
            <a:normAutofit/>
          </a:bodyPr>
          <a:lstStyle/>
          <a:p>
            <a:pPr algn="l"/>
            <a:r>
              <a:rPr lang="en-US" sz="7400" b="1" dirty="0">
                <a:solidFill>
                  <a:srgbClr val="FFFFFF"/>
                </a:solidFill>
                <a:latin typeface="Arial" panose="020B0604020202020204" pitchFamily="34" charset="0"/>
                <a:cs typeface="Arial" panose="020B0604020202020204" pitchFamily="34" charset="0"/>
              </a:rPr>
              <a:t>BB8PJ Senior Section</a:t>
            </a:r>
            <a:br>
              <a:rPr lang="en-US" sz="7400" b="1" dirty="0">
                <a:solidFill>
                  <a:srgbClr val="FFFFFF"/>
                </a:solidFill>
                <a:latin typeface="Arial" panose="020B0604020202020204" pitchFamily="34" charset="0"/>
                <a:cs typeface="Arial" panose="020B0604020202020204" pitchFamily="34" charset="0"/>
              </a:rPr>
            </a:br>
            <a:r>
              <a:rPr lang="en-US" sz="7400" b="1" dirty="0">
                <a:solidFill>
                  <a:srgbClr val="FFFFFF"/>
                </a:solidFill>
                <a:latin typeface="Arial" panose="020B0604020202020204" pitchFamily="34" charset="0"/>
                <a:cs typeface="Arial" panose="020B0604020202020204" pitchFamily="34" charset="0"/>
              </a:rPr>
              <a:t>Self-Paced Awards</a:t>
            </a:r>
          </a:p>
        </p:txBody>
      </p:sp>
      <p:sp>
        <p:nvSpPr>
          <p:cNvPr id="103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4"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03D8DA73-E3C3-4F63-AC1E-9708C85F779C}"/>
              </a:ext>
            </a:extLst>
          </p:cNvPr>
          <p:cNvSpPr>
            <a:spLocks noGrp="1"/>
          </p:cNvSpPr>
          <p:nvPr>
            <p:ph type="subTitle" idx="1"/>
          </p:nvPr>
        </p:nvSpPr>
        <p:spPr>
          <a:xfrm>
            <a:off x="795342" y="4377268"/>
            <a:ext cx="7970903" cy="1280582"/>
          </a:xfrm>
        </p:spPr>
        <p:txBody>
          <a:bodyPr anchor="t">
            <a:normAutofit/>
          </a:bodyPr>
          <a:lstStyle/>
          <a:p>
            <a:pPr algn="l"/>
            <a:r>
              <a:rPr lang="en-US" sz="3200" b="1" dirty="0">
                <a:solidFill>
                  <a:srgbClr val="FEFFFF"/>
                </a:solidFill>
              </a:rPr>
              <a:t>2021</a:t>
            </a:r>
          </a:p>
        </p:txBody>
      </p:sp>
      <p:sp>
        <p:nvSpPr>
          <p:cNvPr id="1035"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3" name="Picture 2">
            <a:extLst>
              <a:ext uri="{FF2B5EF4-FFF2-40B4-BE49-F238E27FC236}">
                <a16:creationId xmlns:a16="http://schemas.microsoft.com/office/drawing/2014/main" id="{AEDF84A6-C4F2-4E3A-ADE9-8A5C82FA9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678" y="109921"/>
            <a:ext cx="1188994" cy="11937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09D4A8D8-12FD-4B16-8394-94496094B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12" y="6048730"/>
            <a:ext cx="825785" cy="80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1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C19EFB-345F-4E74-9E00-48605FB157E9}"/>
              </a:ext>
            </a:extLst>
          </p:cNvPr>
          <p:cNvSpPr>
            <a:spLocks noGrp="1"/>
          </p:cNvSpPr>
          <p:nvPr>
            <p:ph type="title"/>
          </p:nvPr>
        </p:nvSpPr>
        <p:spPr>
          <a:xfrm>
            <a:off x="1848464" y="2936377"/>
            <a:ext cx="8495070" cy="1784402"/>
          </a:xfrm>
        </p:spPr>
        <p:txBody>
          <a:bodyPr vert="horz" lIns="91440" tIns="45720" rIns="91440" bIns="45720" rtlCol="0" anchor="b">
            <a:normAutofit/>
          </a:bodyPr>
          <a:lstStyle/>
          <a:p>
            <a:pPr algn="ctr"/>
            <a:r>
              <a:rPr lang="en-US" sz="6000" b="1" dirty="0">
                <a:solidFill>
                  <a:srgbClr val="FFFFFF"/>
                </a:solidFill>
              </a:rPr>
              <a:t>Seniors Awards</a:t>
            </a:r>
            <a:endParaRPr lang="en-US" sz="6000" b="1" kern="1200" dirty="0">
              <a:solidFill>
                <a:srgbClr val="FFFFFF"/>
              </a:solidFill>
              <a:latin typeface="+mj-lt"/>
              <a:ea typeface="+mj-ea"/>
              <a:cs typeface="+mj-cs"/>
            </a:endParaRPr>
          </a:p>
        </p:txBody>
      </p:sp>
      <p:sp>
        <p:nvSpPr>
          <p:cNvPr id="18" name="Oval 17">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223B943-9566-4274-8F44-770EB20574B4}"/>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b="13716"/>
          <a:stretch/>
        </p:blipFill>
        <p:spPr>
          <a:xfrm>
            <a:off x="5313365" y="1284048"/>
            <a:ext cx="1565269" cy="1350578"/>
          </a:xfrm>
          <a:prstGeom prst="rect">
            <a:avLst/>
          </a:prstGeom>
        </p:spPr>
      </p:pic>
      <p:pic>
        <p:nvPicPr>
          <p:cNvPr id="7" name="Picture 2">
            <a:extLst>
              <a:ext uri="{FF2B5EF4-FFF2-40B4-BE49-F238E27FC236}">
                <a16:creationId xmlns:a16="http://schemas.microsoft.com/office/drawing/2014/main" id="{4F4B2878-6429-4BDD-A7D0-C62EEFFB8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6122" y="220981"/>
            <a:ext cx="662176" cy="664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87F5702-402F-43E1-AD53-A464FE7F6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12" y="6048730"/>
            <a:ext cx="825785" cy="8092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21D1FC-CCA2-437B-B91C-4660BF36D4FA}"/>
              </a:ext>
            </a:extLst>
          </p:cNvPr>
          <p:cNvPicPr>
            <a:picLocks noChangeAspect="1"/>
          </p:cNvPicPr>
          <p:nvPr/>
        </p:nvPicPr>
        <p:blipFill>
          <a:blip r:embed="rId5"/>
          <a:stretch>
            <a:fillRect/>
          </a:stretch>
        </p:blipFill>
        <p:spPr>
          <a:xfrm>
            <a:off x="-1195223" y="2123248"/>
            <a:ext cx="114608" cy="1175474"/>
          </a:xfrm>
          <a:prstGeom prst="rect">
            <a:avLst/>
          </a:prstGeom>
        </p:spPr>
      </p:pic>
    </p:spTree>
    <p:extLst>
      <p:ext uri="{BB962C8B-B14F-4D97-AF65-F5344CB8AC3E}">
        <p14:creationId xmlns:p14="http://schemas.microsoft.com/office/powerpoint/2010/main" val="383819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A51A-A45A-4AC7-A33C-605259A1D73D}"/>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Welcome Seniors to 2020</a:t>
            </a:r>
          </a:p>
        </p:txBody>
      </p:sp>
      <p:sp>
        <p:nvSpPr>
          <p:cNvPr id="3" name="Content Placeholder 2">
            <a:extLst>
              <a:ext uri="{FF2B5EF4-FFF2-40B4-BE49-F238E27FC236}">
                <a16:creationId xmlns:a16="http://schemas.microsoft.com/office/drawing/2014/main" id="{D9661DDD-E621-4A6B-8BC7-DB2CCD5F523D}"/>
              </a:ext>
            </a:extLst>
          </p:cNvPr>
          <p:cNvSpPr>
            <a:spLocks noGrp="1"/>
          </p:cNvSpPr>
          <p:nvPr>
            <p:ph idx="1"/>
          </p:nvPr>
        </p:nvSpPr>
        <p:spPr>
          <a:xfrm>
            <a:off x="1092200" y="2769235"/>
            <a:ext cx="3085438" cy="2431414"/>
          </a:xfrm>
          <a:solidFill>
            <a:schemeClr val="bg1">
              <a:lumMod val="95000"/>
            </a:schemeClr>
          </a:solidFill>
        </p:spPr>
        <p:txBody>
          <a:bodyPr>
            <a:noAutofit/>
          </a:bodyPr>
          <a:lstStyle/>
          <a:p>
            <a:pPr marL="0" indent="0" algn="ctr">
              <a:buNone/>
            </a:pPr>
            <a:r>
              <a:rPr lang="en-US" sz="1800" b="1" dirty="0">
                <a:latin typeface="Arial" panose="020B0604020202020204" pitchFamily="34" charset="0"/>
                <a:cs typeface="Arial" panose="020B0604020202020204" pitchFamily="34" charset="0"/>
              </a:rPr>
              <a:t>Step 1:</a:t>
            </a:r>
          </a:p>
          <a:p>
            <a:pPr marL="0" indent="0" algn="ctr">
              <a:buNone/>
            </a:pPr>
            <a:r>
              <a:rPr lang="en-US" sz="1800" dirty="0">
                <a:latin typeface="Arial" panose="020B0604020202020204" pitchFamily="34" charset="0"/>
                <a:cs typeface="Arial" panose="020B0604020202020204" pitchFamily="34" charset="0"/>
              </a:rPr>
              <a:t>Read through your BB Handbook to identify which badges you are keen on taking this year. If time and resource permits, your officers will work together with you to define the relevant requirements. </a:t>
            </a:r>
          </a:p>
        </p:txBody>
      </p:sp>
      <p:sp>
        <p:nvSpPr>
          <p:cNvPr id="5" name="Content Placeholder 2">
            <a:extLst>
              <a:ext uri="{FF2B5EF4-FFF2-40B4-BE49-F238E27FC236}">
                <a16:creationId xmlns:a16="http://schemas.microsoft.com/office/drawing/2014/main" id="{E2025D76-AAD7-4011-A322-E3B2569222DF}"/>
              </a:ext>
            </a:extLst>
          </p:cNvPr>
          <p:cNvSpPr txBox="1">
            <a:spLocks/>
          </p:cNvSpPr>
          <p:nvPr/>
        </p:nvSpPr>
        <p:spPr>
          <a:xfrm>
            <a:off x="4628819" y="2769234"/>
            <a:ext cx="3068320" cy="243141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latin typeface="Arial" panose="020B0604020202020204" pitchFamily="34" charset="0"/>
                <a:cs typeface="Arial" panose="020B0604020202020204" pitchFamily="34" charset="0"/>
              </a:rPr>
              <a:t>Step 2:</a:t>
            </a:r>
          </a:p>
          <a:p>
            <a:pPr marL="0" indent="0" algn="ctr">
              <a:buFont typeface="Arial" panose="020B0604020202020204" pitchFamily="34" charset="0"/>
              <a:buNone/>
            </a:pPr>
            <a:r>
              <a:rPr lang="en-US" sz="1800" dirty="0">
                <a:latin typeface="Arial" panose="020B0604020202020204" pitchFamily="34" charset="0"/>
                <a:cs typeface="Arial" panose="020B0604020202020204" pitchFamily="34" charset="0"/>
              </a:rPr>
              <a:t>Once selected, ensure you keep your officers updated on the progress of your report and set up mid-point cadence (or as frequent as required) to ensure you are on the right track.</a:t>
            </a:r>
          </a:p>
        </p:txBody>
      </p:sp>
      <p:sp>
        <p:nvSpPr>
          <p:cNvPr id="6" name="Rectangle 5">
            <a:extLst>
              <a:ext uri="{FF2B5EF4-FFF2-40B4-BE49-F238E27FC236}">
                <a16:creationId xmlns:a16="http://schemas.microsoft.com/office/drawing/2014/main" id="{189388BE-9826-4F73-87F6-6DBD3304B7EB}"/>
              </a:ext>
            </a:extLst>
          </p:cNvPr>
          <p:cNvSpPr/>
          <p:nvPr/>
        </p:nvSpPr>
        <p:spPr>
          <a:xfrm>
            <a:off x="1092200" y="5329850"/>
            <a:ext cx="3085438" cy="553998"/>
          </a:xfrm>
          <a:prstGeom prst="rect">
            <a:avLst/>
          </a:prstGeom>
        </p:spPr>
        <p:txBody>
          <a:bodyPr wrap="square">
            <a:spAutoFit/>
          </a:bodyPr>
          <a:lstStyle/>
          <a:p>
            <a:r>
              <a:rPr lang="en-US" sz="1000" i="1" dirty="0">
                <a:solidFill>
                  <a:schemeClr val="accent5">
                    <a:lumMod val="20000"/>
                    <a:lumOff val="80000"/>
                  </a:schemeClr>
                </a:solidFill>
                <a:latin typeface="Arial" panose="020B0604020202020204" pitchFamily="34" charset="0"/>
                <a:cs typeface="Arial" panose="020B0604020202020204" pitchFamily="34" charset="0"/>
              </a:rPr>
              <a:t>Self-paced awards list for 2021 is available on the next page. However, if you are keen on any other badges, ensure you communicate it to your officers</a:t>
            </a:r>
            <a:endParaRPr lang="en-US" sz="1000" i="1" dirty="0">
              <a:solidFill>
                <a:schemeClr val="accent5">
                  <a:lumMod val="20000"/>
                  <a:lumOff val="80000"/>
                </a:schemeClr>
              </a:solidFill>
            </a:endParaRPr>
          </a:p>
        </p:txBody>
      </p:sp>
      <p:sp>
        <p:nvSpPr>
          <p:cNvPr id="7" name="Content Placeholder 2">
            <a:extLst>
              <a:ext uri="{FF2B5EF4-FFF2-40B4-BE49-F238E27FC236}">
                <a16:creationId xmlns:a16="http://schemas.microsoft.com/office/drawing/2014/main" id="{77DC6CF7-1D18-4994-8529-947D751BB49E}"/>
              </a:ext>
            </a:extLst>
          </p:cNvPr>
          <p:cNvSpPr txBox="1">
            <a:spLocks/>
          </p:cNvSpPr>
          <p:nvPr/>
        </p:nvSpPr>
        <p:spPr>
          <a:xfrm>
            <a:off x="8148320" y="2769233"/>
            <a:ext cx="3068320" cy="243141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latin typeface="Arial" panose="020B0604020202020204" pitchFamily="34" charset="0"/>
                <a:cs typeface="Arial" panose="020B0604020202020204" pitchFamily="34" charset="0"/>
              </a:rPr>
              <a:t>Step 3:</a:t>
            </a:r>
          </a:p>
          <a:p>
            <a:pPr marL="0" indent="0" algn="ctr">
              <a:buFont typeface="Arial" panose="020B0604020202020204" pitchFamily="34" charset="0"/>
              <a:buNone/>
            </a:pPr>
            <a:r>
              <a:rPr lang="en-US" sz="1800" dirty="0">
                <a:latin typeface="Arial" panose="020B0604020202020204" pitchFamily="34" charset="0"/>
                <a:cs typeface="Arial" panose="020B0604020202020204" pitchFamily="34" charset="0"/>
              </a:rPr>
              <a:t>Complete all requirements set up and earn your badge!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Download your awards form on PDF version and obtain your officer’s signature</a:t>
            </a:r>
          </a:p>
        </p:txBody>
      </p:sp>
      <p:pic>
        <p:nvPicPr>
          <p:cNvPr id="9" name="Picture 8">
            <a:extLst>
              <a:ext uri="{FF2B5EF4-FFF2-40B4-BE49-F238E27FC236}">
                <a16:creationId xmlns:a16="http://schemas.microsoft.com/office/drawing/2014/main" id="{3AA4646B-17AD-44B1-85AB-32ECD396A7B6}"/>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b="14204"/>
          <a:stretch/>
        </p:blipFill>
        <p:spPr>
          <a:xfrm>
            <a:off x="1992299" y="1554893"/>
            <a:ext cx="1285240" cy="1102677"/>
          </a:xfrm>
          <a:prstGeom prst="rect">
            <a:avLst/>
          </a:prstGeom>
        </p:spPr>
      </p:pic>
      <p:pic>
        <p:nvPicPr>
          <p:cNvPr id="11" name="Picture 10">
            <a:extLst>
              <a:ext uri="{FF2B5EF4-FFF2-40B4-BE49-F238E27FC236}">
                <a16:creationId xmlns:a16="http://schemas.microsoft.com/office/drawing/2014/main" id="{198F0283-C786-4789-AF20-69E57903FC50}"/>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b="12445"/>
          <a:stretch/>
        </p:blipFill>
        <p:spPr>
          <a:xfrm>
            <a:off x="5451348" y="1541803"/>
            <a:ext cx="1289304" cy="1128857"/>
          </a:xfrm>
          <a:prstGeom prst="rect">
            <a:avLst/>
          </a:prstGeom>
        </p:spPr>
      </p:pic>
      <p:pic>
        <p:nvPicPr>
          <p:cNvPr id="14" name="Picture 13">
            <a:extLst>
              <a:ext uri="{FF2B5EF4-FFF2-40B4-BE49-F238E27FC236}">
                <a16:creationId xmlns:a16="http://schemas.microsoft.com/office/drawing/2014/main" id="{938205ED-256F-4102-93A8-4506D509C034}"/>
              </a:ext>
            </a:extLst>
          </p:cNvPr>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b="12592"/>
          <a:stretch/>
        </p:blipFill>
        <p:spPr>
          <a:xfrm>
            <a:off x="9037828" y="1542758"/>
            <a:ext cx="1289304" cy="1126947"/>
          </a:xfrm>
          <a:prstGeom prst="rect">
            <a:avLst/>
          </a:prstGeom>
        </p:spPr>
      </p:pic>
      <p:sp>
        <p:nvSpPr>
          <p:cNvPr id="15" name="Rectangle 14">
            <a:extLst>
              <a:ext uri="{FF2B5EF4-FFF2-40B4-BE49-F238E27FC236}">
                <a16:creationId xmlns:a16="http://schemas.microsoft.com/office/drawing/2014/main" id="{78BFED40-CF7A-46BC-A2AA-0D64954F69A7}"/>
              </a:ext>
            </a:extLst>
          </p:cNvPr>
          <p:cNvSpPr/>
          <p:nvPr/>
        </p:nvSpPr>
        <p:spPr>
          <a:xfrm>
            <a:off x="4553281" y="5329850"/>
            <a:ext cx="3085438" cy="553998"/>
          </a:xfrm>
          <a:prstGeom prst="rect">
            <a:avLst/>
          </a:prstGeom>
        </p:spPr>
        <p:txBody>
          <a:bodyPr wrap="square">
            <a:spAutoFit/>
          </a:bodyPr>
          <a:lstStyle/>
          <a:p>
            <a:r>
              <a:rPr lang="en-US" sz="1000" i="1" dirty="0">
                <a:solidFill>
                  <a:schemeClr val="accent5">
                    <a:lumMod val="20000"/>
                    <a:lumOff val="80000"/>
                  </a:schemeClr>
                </a:solidFill>
                <a:latin typeface="Arial" panose="020B0604020202020204" pitchFamily="34" charset="0"/>
                <a:cs typeface="Arial" panose="020B0604020202020204" pitchFamily="34" charset="0"/>
              </a:rPr>
              <a:t>When in doubt, make sure you put in the necessary efforts to find the answer. If still in doubt, don’t feel scared or shy to approach your officers</a:t>
            </a:r>
            <a:endParaRPr lang="en-US" sz="1000" i="1" dirty="0">
              <a:solidFill>
                <a:schemeClr val="accent5">
                  <a:lumMod val="20000"/>
                  <a:lumOff val="80000"/>
                </a:schemeClr>
              </a:solidFill>
            </a:endParaRPr>
          </a:p>
        </p:txBody>
      </p:sp>
      <p:pic>
        <p:nvPicPr>
          <p:cNvPr id="3074" name="Picture 2" descr="we wish you All the best - Success Kid - quickmeme">
            <a:extLst>
              <a:ext uri="{FF2B5EF4-FFF2-40B4-BE49-F238E27FC236}">
                <a16:creationId xmlns:a16="http://schemas.microsoft.com/office/drawing/2014/main" id="{BA282EDF-8517-4226-B4B5-42DA5C4441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4188" y="5356291"/>
            <a:ext cx="1136584" cy="113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1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A51A-A45A-4AC7-A33C-605259A1D73D}"/>
              </a:ext>
            </a:extLst>
          </p:cNvPr>
          <p:cNvSpPr>
            <a:spLocks noGrp="1"/>
          </p:cNvSpPr>
          <p:nvPr>
            <p:ph type="title"/>
          </p:nvPr>
        </p:nvSpPr>
        <p:spPr/>
        <p:txBody>
          <a:bodyPr/>
          <a:lstStyle/>
          <a:p>
            <a:r>
              <a:rPr lang="en-US" b="1" dirty="0">
                <a:solidFill>
                  <a:schemeClr val="accent5">
                    <a:lumMod val="20000"/>
                    <a:lumOff val="80000"/>
                  </a:schemeClr>
                </a:solidFill>
                <a:latin typeface="Arial" panose="020B0604020202020204" pitchFamily="34" charset="0"/>
                <a:cs typeface="Arial" panose="020B0604020202020204" pitchFamily="34" charset="0"/>
              </a:rPr>
              <a:t>List of Self-Paced Awards </a:t>
            </a:r>
          </a:p>
        </p:txBody>
      </p:sp>
      <p:sp>
        <p:nvSpPr>
          <p:cNvPr id="3" name="Content Placeholder 2">
            <a:extLst>
              <a:ext uri="{FF2B5EF4-FFF2-40B4-BE49-F238E27FC236}">
                <a16:creationId xmlns:a16="http://schemas.microsoft.com/office/drawing/2014/main" id="{D9661DDD-E621-4A6B-8BC7-DB2CCD5F523D}"/>
              </a:ext>
            </a:extLst>
          </p:cNvPr>
          <p:cNvSpPr>
            <a:spLocks noGrp="1"/>
          </p:cNvSpPr>
          <p:nvPr>
            <p:ph idx="1"/>
          </p:nvPr>
        </p:nvSpPr>
        <p:spPr>
          <a:xfrm>
            <a:off x="838200" y="1825625"/>
            <a:ext cx="10515600" cy="2645707"/>
          </a:xfrm>
        </p:spPr>
        <p:txBody>
          <a:bodyPr>
            <a:normAutofit fontScale="92500" lnSpcReduction="10000"/>
          </a:bodyPr>
          <a:lstStyle/>
          <a:p>
            <a:r>
              <a:rPr lang="en-US" dirty="0">
                <a:solidFill>
                  <a:schemeClr val="accent5">
                    <a:lumMod val="20000"/>
                    <a:lumOff val="80000"/>
                  </a:schemeClr>
                </a:solidFill>
                <a:latin typeface="Arial" panose="020B0604020202020204" pitchFamily="34" charset="0"/>
                <a:cs typeface="Arial" panose="020B0604020202020204" pitchFamily="34" charset="0"/>
              </a:rPr>
              <a:t>Arts</a:t>
            </a:r>
          </a:p>
          <a:p>
            <a:r>
              <a:rPr lang="en-US" dirty="0">
                <a:solidFill>
                  <a:schemeClr val="accent5">
                    <a:lumMod val="20000"/>
                    <a:lumOff val="80000"/>
                  </a:schemeClr>
                </a:solidFill>
                <a:latin typeface="Arial" panose="020B0604020202020204" pitchFamily="34" charset="0"/>
                <a:cs typeface="Arial" panose="020B0604020202020204" pitchFamily="34" charset="0"/>
              </a:rPr>
              <a:t>Hobbies</a:t>
            </a:r>
          </a:p>
          <a:p>
            <a:r>
              <a:rPr lang="en-US" dirty="0">
                <a:solidFill>
                  <a:schemeClr val="accent5">
                    <a:lumMod val="20000"/>
                    <a:lumOff val="80000"/>
                  </a:schemeClr>
                </a:solidFill>
                <a:latin typeface="Arial" panose="020B0604020202020204" pitchFamily="34" charset="0"/>
                <a:cs typeface="Arial" panose="020B0604020202020204" pitchFamily="34" charset="0"/>
              </a:rPr>
              <a:t>Crafts</a:t>
            </a:r>
          </a:p>
          <a:p>
            <a:r>
              <a:rPr lang="en-US" dirty="0">
                <a:solidFill>
                  <a:schemeClr val="accent5">
                    <a:lumMod val="20000"/>
                    <a:lumOff val="80000"/>
                  </a:schemeClr>
                </a:solidFill>
                <a:latin typeface="Arial" panose="020B0604020202020204" pitchFamily="34" charset="0"/>
                <a:cs typeface="Arial" panose="020B0604020202020204" pitchFamily="34" charset="0"/>
              </a:rPr>
              <a:t>Environmental Conservation</a:t>
            </a:r>
          </a:p>
          <a:p>
            <a:r>
              <a:rPr lang="en-US" dirty="0">
                <a:solidFill>
                  <a:schemeClr val="accent5">
                    <a:lumMod val="20000"/>
                    <a:lumOff val="80000"/>
                  </a:schemeClr>
                </a:solidFill>
                <a:latin typeface="Arial" panose="020B0604020202020204" pitchFamily="34" charset="0"/>
                <a:cs typeface="Arial" panose="020B0604020202020204" pitchFamily="34" charset="0"/>
              </a:rPr>
              <a:t>Christian Education</a:t>
            </a:r>
          </a:p>
          <a:p>
            <a:r>
              <a:rPr lang="en-US" dirty="0">
                <a:solidFill>
                  <a:schemeClr val="accent5">
                    <a:lumMod val="20000"/>
                    <a:lumOff val="80000"/>
                  </a:schemeClr>
                </a:solidFill>
                <a:latin typeface="Arial" panose="020B0604020202020204" pitchFamily="34" charset="0"/>
                <a:cs typeface="Arial" panose="020B0604020202020204" pitchFamily="34" charset="0"/>
              </a:rPr>
              <a:t>International Relations (Partial)</a:t>
            </a:r>
          </a:p>
        </p:txBody>
      </p:sp>
      <p:sp>
        <p:nvSpPr>
          <p:cNvPr id="4" name="Rectangle 3">
            <a:extLst>
              <a:ext uri="{FF2B5EF4-FFF2-40B4-BE49-F238E27FC236}">
                <a16:creationId xmlns:a16="http://schemas.microsoft.com/office/drawing/2014/main" id="{DEA271D9-9AE9-4758-932D-90EAA9683ADE}"/>
              </a:ext>
            </a:extLst>
          </p:cNvPr>
          <p:cNvSpPr/>
          <p:nvPr/>
        </p:nvSpPr>
        <p:spPr>
          <a:xfrm>
            <a:off x="614737" y="4704080"/>
            <a:ext cx="10962525" cy="901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accent1"/>
                </a:solidFill>
                <a:latin typeface="Arial" panose="020B0604020202020204" pitchFamily="34" charset="0"/>
                <a:cs typeface="Arial" panose="020B0604020202020204" pitchFamily="34" charset="0"/>
              </a:rPr>
              <a:t>Kindly ensure you read through your BB Handbook in detail and the requirement links above before approach your officers</a:t>
            </a:r>
          </a:p>
        </p:txBody>
      </p:sp>
      <p:sp>
        <p:nvSpPr>
          <p:cNvPr id="5" name="Rectangle: Rounded Corners 4">
            <a:extLst>
              <a:ext uri="{FF2B5EF4-FFF2-40B4-BE49-F238E27FC236}">
                <a16:creationId xmlns:a16="http://schemas.microsoft.com/office/drawing/2014/main" id="{5358D8B0-05DE-4351-938D-522FDAEF738F}"/>
              </a:ext>
            </a:extLst>
          </p:cNvPr>
          <p:cNvSpPr/>
          <p:nvPr/>
        </p:nvSpPr>
        <p:spPr>
          <a:xfrm>
            <a:off x="9278045" y="2382311"/>
            <a:ext cx="2299217" cy="1532334"/>
          </a:xfrm>
          <a:prstGeom prst="roundRect">
            <a:avLst/>
          </a:prstGeom>
          <a:solidFill>
            <a:srgbClr val="FEA500"/>
          </a:solidFill>
        </p:spPr>
        <p:txBody>
          <a:bodyPr wrap="square">
            <a:spAutoFit/>
          </a:bodyPr>
          <a:lstStyle/>
          <a:p>
            <a:r>
              <a:rPr lang="en-US" sz="1400" i="1" dirty="0">
                <a:solidFill>
                  <a:schemeClr val="accent5">
                    <a:lumMod val="20000"/>
                    <a:lumOff val="80000"/>
                  </a:schemeClr>
                </a:solidFill>
                <a:latin typeface="Arial" panose="020B0604020202020204" pitchFamily="34" charset="0"/>
                <a:cs typeface="Arial" panose="020B0604020202020204" pitchFamily="34" charset="0"/>
              </a:rPr>
              <a:t>Keen on taking your Founder’s and President’s Award?</a:t>
            </a:r>
            <a:br>
              <a:rPr lang="en-US" sz="1400" i="1" dirty="0">
                <a:solidFill>
                  <a:schemeClr val="accent5">
                    <a:lumMod val="20000"/>
                    <a:lumOff val="80000"/>
                  </a:schemeClr>
                </a:solidFill>
                <a:latin typeface="Arial" panose="020B0604020202020204" pitchFamily="34" charset="0"/>
                <a:cs typeface="Arial" panose="020B0604020202020204" pitchFamily="34" charset="0"/>
              </a:rPr>
            </a:br>
            <a:endParaRPr lang="en-US" sz="1400" i="1" dirty="0">
              <a:solidFill>
                <a:schemeClr val="accent5">
                  <a:lumMod val="20000"/>
                  <a:lumOff val="80000"/>
                </a:schemeClr>
              </a:solidFill>
              <a:latin typeface="Arial" panose="020B0604020202020204" pitchFamily="34" charset="0"/>
              <a:cs typeface="Arial" panose="020B0604020202020204" pitchFamily="34" charset="0"/>
            </a:endParaRPr>
          </a:p>
          <a:p>
            <a:r>
              <a:rPr lang="en-US" sz="1400" i="1" dirty="0">
                <a:solidFill>
                  <a:schemeClr val="accent5">
                    <a:lumMod val="20000"/>
                    <a:lumOff val="80000"/>
                  </a:schemeClr>
                </a:solidFill>
                <a:latin typeface="Arial" panose="020B0604020202020204" pitchFamily="34" charset="0"/>
                <a:cs typeface="Arial" panose="020B0604020202020204" pitchFamily="34" charset="0"/>
              </a:rPr>
              <a:t>Do inform you officer before hand</a:t>
            </a:r>
            <a:endParaRPr lang="en-US" sz="1400" i="1" dirty="0">
              <a:solidFill>
                <a:schemeClr val="accent5">
                  <a:lumMod val="20000"/>
                  <a:lumOff val="80000"/>
                </a:schemeClr>
              </a:solidFill>
            </a:endParaRPr>
          </a:p>
        </p:txBody>
      </p:sp>
      <p:pic>
        <p:nvPicPr>
          <p:cNvPr id="7" name="Picture 6">
            <a:extLst>
              <a:ext uri="{FF2B5EF4-FFF2-40B4-BE49-F238E27FC236}">
                <a16:creationId xmlns:a16="http://schemas.microsoft.com/office/drawing/2014/main" id="{0B21B36D-7634-48AF-AEAD-FB9E5337D282}"/>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b="13517"/>
          <a:stretch/>
        </p:blipFill>
        <p:spPr>
          <a:xfrm>
            <a:off x="9893204" y="1285411"/>
            <a:ext cx="1068897" cy="924416"/>
          </a:xfrm>
          <a:prstGeom prst="rect">
            <a:avLst/>
          </a:prstGeom>
        </p:spPr>
      </p:pic>
    </p:spTree>
    <p:extLst>
      <p:ext uri="{BB962C8B-B14F-4D97-AF65-F5344CB8AC3E}">
        <p14:creationId xmlns:p14="http://schemas.microsoft.com/office/powerpoint/2010/main" val="265994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A51A-A45A-4AC7-A33C-605259A1D73D}"/>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List of Self-Paced Awards </a:t>
            </a:r>
          </a:p>
        </p:txBody>
      </p:sp>
      <p:graphicFrame>
        <p:nvGraphicFramePr>
          <p:cNvPr id="5" name="Object 4">
            <a:extLst>
              <a:ext uri="{FF2B5EF4-FFF2-40B4-BE49-F238E27FC236}">
                <a16:creationId xmlns:a16="http://schemas.microsoft.com/office/drawing/2014/main" id="{21E7D97A-3D62-41FA-AB4E-CD99244CA21F}"/>
              </a:ext>
            </a:extLst>
          </p:cNvPr>
          <p:cNvGraphicFramePr>
            <a:graphicFrameLocks noChangeAspect="1"/>
          </p:cNvGraphicFramePr>
          <p:nvPr>
            <p:extLst>
              <p:ext uri="{D42A27DB-BD31-4B8C-83A1-F6EECF244321}">
                <p14:modId xmlns:p14="http://schemas.microsoft.com/office/powerpoint/2010/main" val="2616282130"/>
              </p:ext>
            </p:extLst>
          </p:nvPr>
        </p:nvGraphicFramePr>
        <p:xfrm>
          <a:off x="4162355" y="3056808"/>
          <a:ext cx="914400" cy="806450"/>
        </p:xfrm>
        <a:graphic>
          <a:graphicData uri="http://schemas.openxmlformats.org/presentationml/2006/ole">
            <mc:AlternateContent xmlns:mc="http://schemas.openxmlformats.org/markup-compatibility/2006">
              <mc:Choice xmlns:v="urn:schemas-microsoft-com:vml" Requires="v">
                <p:oleObj spid="_x0000_s1048" name="Document" showAsIcon="1" r:id="rId3" imgW="914597" imgH="806311" progId="Word.Document.8">
                  <p:embed/>
                </p:oleObj>
              </mc:Choice>
              <mc:Fallback>
                <p:oleObj name="Document" showAsIcon="1" r:id="rId3" imgW="914597" imgH="806311" progId="Word.Document.8">
                  <p:embed/>
                  <p:pic>
                    <p:nvPicPr>
                      <p:cNvPr id="5" name="Object 4">
                        <a:extLst>
                          <a:ext uri="{FF2B5EF4-FFF2-40B4-BE49-F238E27FC236}">
                            <a16:creationId xmlns:a16="http://schemas.microsoft.com/office/drawing/2014/main" id="{21E7D97A-3D62-41FA-AB4E-CD99244CA21F}"/>
                          </a:ext>
                        </a:extLst>
                      </p:cNvPr>
                      <p:cNvPicPr/>
                      <p:nvPr/>
                    </p:nvPicPr>
                    <p:blipFill>
                      <a:blip r:embed="rId4"/>
                      <a:stretch>
                        <a:fillRect/>
                      </a:stretch>
                    </p:blipFill>
                    <p:spPr>
                      <a:xfrm>
                        <a:off x="4162355" y="3056808"/>
                        <a:ext cx="914400" cy="806450"/>
                      </a:xfrm>
                      <a:prstGeom prst="rect">
                        <a:avLst/>
                      </a:prstGeom>
                    </p:spPr>
                  </p:pic>
                </p:oleObj>
              </mc:Fallback>
            </mc:AlternateContent>
          </a:graphicData>
        </a:graphic>
      </p:graphicFrame>
      <p:graphicFrame>
        <p:nvGraphicFramePr>
          <p:cNvPr id="7" name="Table 7">
            <a:extLst>
              <a:ext uri="{FF2B5EF4-FFF2-40B4-BE49-F238E27FC236}">
                <a16:creationId xmlns:a16="http://schemas.microsoft.com/office/drawing/2014/main" id="{38302762-5604-4AD4-9FE3-41CB3068D9F4}"/>
              </a:ext>
            </a:extLst>
          </p:cNvPr>
          <p:cNvGraphicFramePr>
            <a:graphicFrameLocks noGrp="1"/>
          </p:cNvGraphicFramePr>
          <p:nvPr>
            <p:extLst>
              <p:ext uri="{D42A27DB-BD31-4B8C-83A1-F6EECF244321}">
                <p14:modId xmlns:p14="http://schemas.microsoft.com/office/powerpoint/2010/main" val="3218329371"/>
              </p:ext>
            </p:extLst>
          </p:nvPr>
        </p:nvGraphicFramePr>
        <p:xfrm>
          <a:off x="930051" y="1563898"/>
          <a:ext cx="7937112" cy="4492103"/>
        </p:xfrm>
        <a:graphic>
          <a:graphicData uri="http://schemas.openxmlformats.org/drawingml/2006/table">
            <a:tbl>
              <a:tblPr firstRow="1" bandRow="1">
                <a:tableStyleId>{7DF18680-E054-41AD-8BC1-D1AEF772440D}</a:tableStyleId>
              </a:tblPr>
              <a:tblGrid>
                <a:gridCol w="3415446">
                  <a:extLst>
                    <a:ext uri="{9D8B030D-6E8A-4147-A177-3AD203B41FA5}">
                      <a16:colId xmlns:a16="http://schemas.microsoft.com/office/drawing/2014/main" val="3976990639"/>
                    </a:ext>
                  </a:extLst>
                </a:gridCol>
                <a:gridCol w="4521666">
                  <a:extLst>
                    <a:ext uri="{9D8B030D-6E8A-4147-A177-3AD203B41FA5}">
                      <a16:colId xmlns:a16="http://schemas.microsoft.com/office/drawing/2014/main" val="1591456540"/>
                    </a:ext>
                  </a:extLst>
                </a:gridCol>
              </a:tblGrid>
              <a:tr h="641729">
                <a:tc>
                  <a:txBody>
                    <a:bodyPr/>
                    <a:lstStyle/>
                    <a:p>
                      <a:pPr algn="ctr"/>
                      <a:r>
                        <a:rPr lang="en-US" b="1" dirty="0">
                          <a:latin typeface="Arial" panose="020B0604020202020204" pitchFamily="34" charset="0"/>
                          <a:cs typeface="Arial" panose="020B0604020202020204" pitchFamily="34" charset="0"/>
                        </a:rPr>
                        <a:t>Award</a:t>
                      </a:r>
                    </a:p>
                  </a:txBody>
                  <a:tcPr anchor="ctr"/>
                </a:tc>
                <a:tc>
                  <a:txBody>
                    <a:bodyPr/>
                    <a:lstStyle/>
                    <a:p>
                      <a:pPr algn="ctr"/>
                      <a:r>
                        <a:rPr lang="en-US" b="1" dirty="0">
                          <a:latin typeface="Arial" panose="020B0604020202020204" pitchFamily="34" charset="0"/>
                          <a:cs typeface="Arial" panose="020B0604020202020204" pitchFamily="34" charset="0"/>
                        </a:rPr>
                        <a:t>Requirements </a:t>
                      </a:r>
                      <a:br>
                        <a:rPr lang="en-US" b="1" dirty="0">
                          <a:latin typeface="Arial" panose="020B0604020202020204" pitchFamily="34" charset="0"/>
                          <a:cs typeface="Arial" panose="020B0604020202020204" pitchFamily="34" charset="0"/>
                        </a:rPr>
                      </a:br>
                      <a:r>
                        <a:rPr lang="en-US" sz="1200" b="0" i="1" dirty="0">
                          <a:latin typeface="Arial" panose="020B0604020202020204" pitchFamily="34" charset="0"/>
                          <a:cs typeface="Arial" panose="020B0604020202020204" pitchFamily="34" charset="0"/>
                        </a:rPr>
                        <a:t>Speak to Lt. Yvonne if your requirements are not available</a:t>
                      </a:r>
                      <a:endParaRPr lang="en-US" b="0" i="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27758298"/>
                  </a:ext>
                </a:extLst>
              </a:tr>
              <a:tr h="641729">
                <a:tc>
                  <a:txBody>
                    <a:bodyPr/>
                    <a:lstStyle/>
                    <a:p>
                      <a:r>
                        <a:rPr lang="en-US" sz="1600" b="1" dirty="0">
                          <a:latin typeface="Arial" panose="020B0604020202020204" pitchFamily="34" charset="0"/>
                          <a:cs typeface="Arial" panose="020B0604020202020204" pitchFamily="34" charset="0"/>
                        </a:rPr>
                        <a:t>Arts</a:t>
                      </a:r>
                      <a:br>
                        <a:rPr lang="en-US" sz="1600" b="1"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*Lt. Yvonne</a:t>
                      </a:r>
                      <a:endParaRPr lang="en-US" sz="1600" b="0" dirty="0">
                        <a:latin typeface="Arial" panose="020B0604020202020204" pitchFamily="34" charset="0"/>
                        <a:cs typeface="Arial" panose="020B0604020202020204" pitchFamily="34" charset="0"/>
                      </a:endParaRPr>
                    </a:p>
                  </a:txBody>
                  <a:tcPr/>
                </a:tc>
                <a:tc>
                  <a:txBody>
                    <a:bodyPr/>
                    <a:lstStyle/>
                    <a:p>
                      <a:endParaRPr lang="en-US"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8610179"/>
                  </a:ext>
                </a:extLst>
              </a:tr>
              <a:tr h="641729">
                <a:tc>
                  <a:txBody>
                    <a:bodyPr/>
                    <a:lstStyle/>
                    <a:p>
                      <a:r>
                        <a:rPr lang="en-US" sz="1600" b="1" dirty="0">
                          <a:latin typeface="Arial" panose="020B0604020202020204" pitchFamily="34" charset="0"/>
                          <a:cs typeface="Arial" panose="020B0604020202020204" pitchFamily="34" charset="0"/>
                        </a:rPr>
                        <a:t>Crafts</a:t>
                      </a:r>
                    </a:p>
                    <a:p>
                      <a:r>
                        <a:rPr lang="en-US" sz="1200" b="0" i="0" dirty="0">
                          <a:latin typeface="Arial" panose="020B0604020202020204" pitchFamily="34" charset="0"/>
                          <a:cs typeface="Arial" panose="020B0604020202020204" pitchFamily="34" charset="0"/>
                        </a:rPr>
                        <a:t>*Lt. Yvonne</a:t>
                      </a:r>
                    </a:p>
                  </a:txBody>
                  <a:tcPr/>
                </a:tc>
                <a:tc>
                  <a:txBody>
                    <a:bodyPr/>
                    <a:lstStyle/>
                    <a:p>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3779453"/>
                  </a:ext>
                </a:extLst>
              </a:tr>
              <a:tr h="641729">
                <a:tc>
                  <a:txBody>
                    <a:bodyPr/>
                    <a:lstStyle/>
                    <a:p>
                      <a:r>
                        <a:rPr lang="en-US" sz="1600" b="1" dirty="0">
                          <a:latin typeface="Arial" panose="020B0604020202020204" pitchFamily="34" charset="0"/>
                          <a:cs typeface="Arial" panose="020B0604020202020204" pitchFamily="34" charset="0"/>
                        </a:rPr>
                        <a:t>Hobbies</a:t>
                      </a:r>
                      <a:br>
                        <a:rPr lang="en-US" sz="1600" b="1"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*Lt. Yvonne</a:t>
                      </a:r>
                    </a:p>
                  </a:txBody>
                  <a:tcPr/>
                </a:tc>
                <a:tc>
                  <a:txBody>
                    <a:bodyPr/>
                    <a:lstStyle/>
                    <a:p>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0153644"/>
                  </a:ext>
                </a:extLst>
              </a:tr>
              <a:tr h="641729">
                <a:tc>
                  <a:txBody>
                    <a:bodyPr/>
                    <a:lstStyle/>
                    <a:p>
                      <a:r>
                        <a:rPr lang="en-US" sz="1600" b="1" dirty="0">
                          <a:latin typeface="Arial" panose="020B0604020202020204" pitchFamily="34" charset="0"/>
                          <a:cs typeface="Arial" panose="020B0604020202020204" pitchFamily="34" charset="0"/>
                        </a:rPr>
                        <a:t>Environmental Conservation</a:t>
                      </a:r>
                      <a:br>
                        <a:rPr lang="en-US" sz="1600" b="1"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*Lt. Yvonne</a:t>
                      </a:r>
                    </a:p>
                  </a:txBody>
                  <a:tcPr/>
                </a:tc>
                <a:tc>
                  <a:txBody>
                    <a:bodyPr/>
                    <a:lstStyle/>
                    <a:p>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7174288"/>
                  </a:ext>
                </a:extLst>
              </a:tr>
              <a:tr h="641729">
                <a:tc>
                  <a:txBody>
                    <a:bodyPr/>
                    <a:lstStyle/>
                    <a:p>
                      <a:r>
                        <a:rPr lang="en-US" sz="1600" b="1" dirty="0">
                          <a:latin typeface="Arial" panose="020B0604020202020204" pitchFamily="34" charset="0"/>
                          <a:cs typeface="Arial" panose="020B0604020202020204" pitchFamily="34" charset="0"/>
                        </a:rPr>
                        <a:t>Christian Education</a:t>
                      </a:r>
                    </a:p>
                    <a:p>
                      <a:r>
                        <a:rPr lang="en-US" sz="1200" b="0" dirty="0">
                          <a:latin typeface="Arial" panose="020B0604020202020204" pitchFamily="34" charset="0"/>
                          <a:cs typeface="Arial" panose="020B0604020202020204" pitchFamily="34" charset="0"/>
                        </a:rPr>
                        <a:t>*Lt. Sherwin </a:t>
                      </a:r>
                    </a:p>
                  </a:txBody>
                  <a:tcPr/>
                </a:tc>
                <a:tc>
                  <a:txBody>
                    <a:bodyPr/>
                    <a:lstStyle/>
                    <a:p>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6209500"/>
                  </a:ext>
                </a:extLst>
              </a:tr>
              <a:tr h="641729">
                <a:tc>
                  <a:txBody>
                    <a:bodyPr/>
                    <a:lstStyle/>
                    <a:p>
                      <a:r>
                        <a:rPr lang="en-US" sz="1600" b="1" dirty="0">
                          <a:latin typeface="Arial" panose="020B0604020202020204" pitchFamily="34" charset="0"/>
                          <a:cs typeface="Arial" panose="020B0604020202020204" pitchFamily="34" charset="0"/>
                        </a:rPr>
                        <a:t>International Relations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a:t>
                      </a:r>
                      <a:r>
                        <a:rPr lang="en-US" sz="1400" b="0" dirty="0">
                          <a:latin typeface="Arial" panose="020B0604020202020204" pitchFamily="34" charset="0"/>
                          <a:cs typeface="Arial" panose="020B0604020202020204" pitchFamily="34" charset="0"/>
                        </a:rPr>
                        <a:t>Lt. Yvonne</a:t>
                      </a:r>
                      <a:endParaRPr lang="en-US" sz="1600" b="1" dirty="0">
                        <a:latin typeface="Arial" panose="020B0604020202020204" pitchFamily="34" charset="0"/>
                        <a:cs typeface="Arial" panose="020B0604020202020204" pitchFamily="34" charset="0"/>
                      </a:endParaRPr>
                    </a:p>
                  </a:txBody>
                  <a:tcPr/>
                </a:tc>
                <a:tc>
                  <a:txBody>
                    <a:bodyPr/>
                    <a:lstStyle/>
                    <a:p>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9297654"/>
                  </a:ext>
                </a:extLst>
              </a:tr>
            </a:tbl>
          </a:graphicData>
        </a:graphic>
      </p:graphicFrame>
      <p:graphicFrame>
        <p:nvGraphicFramePr>
          <p:cNvPr id="10" name="Object 9">
            <a:extLst>
              <a:ext uri="{FF2B5EF4-FFF2-40B4-BE49-F238E27FC236}">
                <a16:creationId xmlns:a16="http://schemas.microsoft.com/office/drawing/2014/main" id="{B1581460-A536-4204-8A8A-C0FB57290576}"/>
              </a:ext>
            </a:extLst>
          </p:cNvPr>
          <p:cNvGraphicFramePr>
            <a:graphicFrameLocks noChangeAspect="1"/>
          </p:cNvGraphicFramePr>
          <p:nvPr>
            <p:extLst>
              <p:ext uri="{D42A27DB-BD31-4B8C-83A1-F6EECF244321}">
                <p14:modId xmlns:p14="http://schemas.microsoft.com/office/powerpoint/2010/main" val="1588167096"/>
              </p:ext>
            </p:extLst>
          </p:nvPr>
        </p:nvGraphicFramePr>
        <p:xfrm>
          <a:off x="4467155" y="4231999"/>
          <a:ext cx="914400" cy="806450"/>
        </p:xfrm>
        <a:graphic>
          <a:graphicData uri="http://schemas.openxmlformats.org/presentationml/2006/ole">
            <mc:AlternateContent xmlns:mc="http://schemas.openxmlformats.org/markup-compatibility/2006">
              <mc:Choice xmlns:v="urn:schemas-microsoft-com:vml" Requires="v">
                <p:oleObj spid="_x0000_s1049" name="Acrobat Document" showAsIcon="1" r:id="rId5" imgW="914597" imgH="806311" progId="AcroExch.Document.DC">
                  <p:embed/>
                </p:oleObj>
              </mc:Choice>
              <mc:Fallback>
                <p:oleObj name="Acrobat Document" showAsIcon="1" r:id="rId5" imgW="914597" imgH="806311" progId="AcroExch.Document.DC">
                  <p:embed/>
                  <p:pic>
                    <p:nvPicPr>
                      <p:cNvPr id="10" name="Object 9">
                        <a:extLst>
                          <a:ext uri="{FF2B5EF4-FFF2-40B4-BE49-F238E27FC236}">
                            <a16:creationId xmlns:a16="http://schemas.microsoft.com/office/drawing/2014/main" id="{B1581460-A536-4204-8A8A-C0FB57290576}"/>
                          </a:ext>
                        </a:extLst>
                      </p:cNvPr>
                      <p:cNvPicPr/>
                      <p:nvPr/>
                    </p:nvPicPr>
                    <p:blipFill>
                      <a:blip r:embed="rId6"/>
                      <a:stretch>
                        <a:fillRect/>
                      </a:stretch>
                    </p:blipFill>
                    <p:spPr>
                      <a:xfrm>
                        <a:off x="4467155" y="4231999"/>
                        <a:ext cx="914400" cy="8064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0E16829-7E2B-4A3B-8F23-902FF81BC6A0}"/>
              </a:ext>
            </a:extLst>
          </p:cNvPr>
          <p:cNvGraphicFramePr>
            <a:graphicFrameLocks noChangeAspect="1"/>
          </p:cNvGraphicFramePr>
          <p:nvPr>
            <p:extLst>
              <p:ext uri="{D42A27DB-BD31-4B8C-83A1-F6EECF244321}">
                <p14:modId xmlns:p14="http://schemas.microsoft.com/office/powerpoint/2010/main" val="2009723553"/>
              </p:ext>
            </p:extLst>
          </p:nvPr>
        </p:nvGraphicFramePr>
        <p:xfrm>
          <a:off x="4467155" y="3532981"/>
          <a:ext cx="914400" cy="806450"/>
        </p:xfrm>
        <a:graphic>
          <a:graphicData uri="http://schemas.openxmlformats.org/presentationml/2006/ole">
            <mc:AlternateContent xmlns:mc="http://schemas.openxmlformats.org/markup-compatibility/2006">
              <mc:Choice xmlns:v="urn:schemas-microsoft-com:vml" Requires="v">
                <p:oleObj spid="_x0000_s1050" name="Acrobat Document" showAsIcon="1" r:id="rId7" imgW="914597" imgH="806311" progId="AcroExch.Document.DC">
                  <p:embed/>
                </p:oleObj>
              </mc:Choice>
              <mc:Fallback>
                <p:oleObj name="Acrobat Document" showAsIcon="1" r:id="rId7" imgW="914597" imgH="806311" progId="AcroExch.Document.DC">
                  <p:embed/>
                  <p:pic>
                    <p:nvPicPr>
                      <p:cNvPr id="14" name="Object 13">
                        <a:extLst>
                          <a:ext uri="{FF2B5EF4-FFF2-40B4-BE49-F238E27FC236}">
                            <a16:creationId xmlns:a16="http://schemas.microsoft.com/office/drawing/2014/main" id="{00E16829-7E2B-4A3B-8F23-902FF81BC6A0}"/>
                          </a:ext>
                        </a:extLst>
                      </p:cNvPr>
                      <p:cNvPicPr/>
                      <p:nvPr/>
                    </p:nvPicPr>
                    <p:blipFill>
                      <a:blip r:embed="rId8"/>
                      <a:stretch>
                        <a:fillRect/>
                      </a:stretch>
                    </p:blipFill>
                    <p:spPr>
                      <a:xfrm>
                        <a:off x="4467155" y="3532981"/>
                        <a:ext cx="914400" cy="806450"/>
                      </a:xfrm>
                      <a:prstGeom prst="rect">
                        <a:avLst/>
                      </a:prstGeom>
                    </p:spPr>
                  </p:pic>
                </p:oleObj>
              </mc:Fallback>
            </mc:AlternateContent>
          </a:graphicData>
        </a:graphic>
      </p:graphicFrame>
      <p:pic>
        <p:nvPicPr>
          <p:cNvPr id="17" name="Picture 16">
            <a:hlinkClick r:id="rId9"/>
            <a:extLst>
              <a:ext uri="{FF2B5EF4-FFF2-40B4-BE49-F238E27FC236}">
                <a16:creationId xmlns:a16="http://schemas.microsoft.com/office/drawing/2014/main" id="{0FF56E3E-07F1-47F5-926A-2CC6D0A310A4}"/>
              </a:ext>
            </a:extLst>
          </p:cNvPr>
          <p:cNvPicPr>
            <a:picLocks noChangeAspect="1"/>
          </p:cNvPicPr>
          <p:nvPr/>
        </p:nvPicPr>
        <p:blipFill rotWithShape="1">
          <a:blip r:embed="rId10"/>
          <a:srcRect t="2222"/>
          <a:stretch/>
        </p:blipFill>
        <p:spPr>
          <a:xfrm>
            <a:off x="9240994" y="2533546"/>
            <a:ext cx="2193789" cy="2729717"/>
          </a:xfrm>
          <a:prstGeom prst="rect">
            <a:avLst/>
          </a:prstGeom>
        </p:spPr>
      </p:pic>
      <p:sp>
        <p:nvSpPr>
          <p:cNvPr id="18" name="Rectangle 17">
            <a:hlinkClick r:id="rId9"/>
            <a:extLst>
              <a:ext uri="{FF2B5EF4-FFF2-40B4-BE49-F238E27FC236}">
                <a16:creationId xmlns:a16="http://schemas.microsoft.com/office/drawing/2014/main" id="{5237CF51-987F-4E22-8230-3A02DEB85262}"/>
              </a:ext>
            </a:extLst>
          </p:cNvPr>
          <p:cNvSpPr/>
          <p:nvPr/>
        </p:nvSpPr>
        <p:spPr>
          <a:xfrm>
            <a:off x="8795169" y="2225769"/>
            <a:ext cx="3085438" cy="307777"/>
          </a:xfrm>
          <a:prstGeom prst="rect">
            <a:avLst/>
          </a:prstGeom>
        </p:spPr>
        <p:txBody>
          <a:bodyPr wrap="square">
            <a:spAutoFit/>
          </a:bodyPr>
          <a:lstStyle/>
          <a:p>
            <a:pPr algn="ctr"/>
            <a:r>
              <a:rPr lang="en-US" sz="1400" i="1" dirty="0">
                <a:solidFill>
                  <a:schemeClr val="accent5">
                    <a:lumMod val="20000"/>
                    <a:lumOff val="80000"/>
                  </a:schemeClr>
                </a:solidFill>
                <a:latin typeface="Arial" panose="020B0604020202020204" pitchFamily="34" charset="0"/>
                <a:cs typeface="Arial" panose="020B0604020202020204" pitchFamily="34" charset="0"/>
              </a:rPr>
              <a:t>Awards Form Link Available Here</a:t>
            </a:r>
            <a:endParaRPr lang="en-US" sz="1400" i="1" dirty="0">
              <a:solidFill>
                <a:schemeClr val="accent5">
                  <a:lumMod val="20000"/>
                  <a:lumOff val="80000"/>
                </a:schemeClr>
              </a:solidFill>
            </a:endParaRPr>
          </a:p>
        </p:txBody>
      </p:sp>
      <p:sp>
        <p:nvSpPr>
          <p:cNvPr id="19" name="Rectangle 18">
            <a:extLst>
              <a:ext uri="{FF2B5EF4-FFF2-40B4-BE49-F238E27FC236}">
                <a16:creationId xmlns:a16="http://schemas.microsoft.com/office/drawing/2014/main" id="{FFD8C7E5-E2BD-45C6-810A-23600423E3AA}"/>
              </a:ext>
            </a:extLst>
          </p:cNvPr>
          <p:cNvSpPr/>
          <p:nvPr/>
        </p:nvSpPr>
        <p:spPr>
          <a:xfrm>
            <a:off x="930051" y="6119322"/>
            <a:ext cx="7333892" cy="276999"/>
          </a:xfrm>
          <a:prstGeom prst="rect">
            <a:avLst/>
          </a:prstGeom>
        </p:spPr>
        <p:txBody>
          <a:bodyPr wrap="square">
            <a:spAutoFit/>
          </a:bodyPr>
          <a:lstStyle/>
          <a:p>
            <a:r>
              <a:rPr lang="en-US" sz="1200" i="1" dirty="0">
                <a:solidFill>
                  <a:schemeClr val="accent5">
                    <a:lumMod val="20000"/>
                    <a:lumOff val="80000"/>
                  </a:schemeClr>
                </a:solidFill>
                <a:latin typeface="Arial" panose="020B0604020202020204" pitchFamily="34" charset="0"/>
                <a:cs typeface="Arial" panose="020B0604020202020204" pitchFamily="34" charset="0"/>
              </a:rPr>
              <a:t>For advanced, speak with your officer to find out more</a:t>
            </a:r>
            <a:endParaRPr lang="en-US" sz="1200" i="1" dirty="0">
              <a:solidFill>
                <a:schemeClr val="accent5">
                  <a:lumMod val="20000"/>
                  <a:lumOff val="80000"/>
                </a:schemeClr>
              </a:solidFill>
            </a:endParaRPr>
          </a:p>
        </p:txBody>
      </p:sp>
      <p:graphicFrame>
        <p:nvGraphicFramePr>
          <p:cNvPr id="21" name="Object 20">
            <a:extLst>
              <a:ext uri="{FF2B5EF4-FFF2-40B4-BE49-F238E27FC236}">
                <a16:creationId xmlns:a16="http://schemas.microsoft.com/office/drawing/2014/main" id="{6D850FD5-4C0D-4292-ABF3-356FC384A610}"/>
              </a:ext>
            </a:extLst>
          </p:cNvPr>
          <p:cNvGraphicFramePr>
            <a:graphicFrameLocks noChangeAspect="1"/>
          </p:cNvGraphicFramePr>
          <p:nvPr>
            <p:extLst>
              <p:ext uri="{D42A27DB-BD31-4B8C-83A1-F6EECF244321}">
                <p14:modId xmlns:p14="http://schemas.microsoft.com/office/powerpoint/2010/main" val="1021571862"/>
              </p:ext>
            </p:extLst>
          </p:nvPr>
        </p:nvGraphicFramePr>
        <p:xfrm>
          <a:off x="5313361" y="2284842"/>
          <a:ext cx="914400" cy="806450"/>
        </p:xfrm>
        <a:graphic>
          <a:graphicData uri="http://schemas.openxmlformats.org/presentationml/2006/ole">
            <mc:AlternateContent xmlns:mc="http://schemas.openxmlformats.org/markup-compatibility/2006">
              <mc:Choice xmlns:v="urn:schemas-microsoft-com:vml" Requires="v">
                <p:oleObj spid="_x0000_s1051" name="Acrobat Document" showAsIcon="1" r:id="rId11" imgW="914597" imgH="806311" progId="AcroExch.Document.DC">
                  <p:embed/>
                </p:oleObj>
              </mc:Choice>
              <mc:Fallback>
                <p:oleObj name="Acrobat Document" showAsIcon="1" r:id="rId11" imgW="914597" imgH="806311" progId="AcroExch.Document.DC">
                  <p:embed/>
                  <p:pic>
                    <p:nvPicPr>
                      <p:cNvPr id="21" name="Object 20">
                        <a:extLst>
                          <a:ext uri="{FF2B5EF4-FFF2-40B4-BE49-F238E27FC236}">
                            <a16:creationId xmlns:a16="http://schemas.microsoft.com/office/drawing/2014/main" id="{6D850FD5-4C0D-4292-ABF3-356FC384A610}"/>
                          </a:ext>
                        </a:extLst>
                      </p:cNvPr>
                      <p:cNvPicPr/>
                      <p:nvPr/>
                    </p:nvPicPr>
                    <p:blipFill>
                      <a:blip r:embed="rId12"/>
                      <a:stretch>
                        <a:fillRect/>
                      </a:stretch>
                    </p:blipFill>
                    <p:spPr>
                      <a:xfrm>
                        <a:off x="5313361" y="2284842"/>
                        <a:ext cx="914400" cy="80645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E0DFCA07-7DD6-45D2-9098-DD9DEC224108}"/>
              </a:ext>
            </a:extLst>
          </p:cNvPr>
          <p:cNvGraphicFramePr>
            <a:graphicFrameLocks noChangeAspect="1"/>
          </p:cNvGraphicFramePr>
          <p:nvPr>
            <p:extLst>
              <p:ext uri="{D42A27DB-BD31-4B8C-83A1-F6EECF244321}">
                <p14:modId xmlns:p14="http://schemas.microsoft.com/office/powerpoint/2010/main" val="3860382431"/>
              </p:ext>
            </p:extLst>
          </p:nvPr>
        </p:nvGraphicFramePr>
        <p:xfrm>
          <a:off x="4467155" y="2284842"/>
          <a:ext cx="914400" cy="806450"/>
        </p:xfrm>
        <a:graphic>
          <a:graphicData uri="http://schemas.openxmlformats.org/presentationml/2006/ole">
            <mc:AlternateContent xmlns:mc="http://schemas.openxmlformats.org/markup-compatibility/2006">
              <mc:Choice xmlns:v="urn:schemas-microsoft-com:vml" Requires="v">
                <p:oleObj spid="_x0000_s1052" name="Acrobat Document" showAsIcon="1" r:id="rId13" imgW="914597" imgH="806311" progId="AcroExch.Document.DC">
                  <p:embed/>
                </p:oleObj>
              </mc:Choice>
              <mc:Fallback>
                <p:oleObj name="Acrobat Document" showAsIcon="1" r:id="rId13" imgW="914597" imgH="806311" progId="AcroExch.Document.DC">
                  <p:embed/>
                  <p:pic>
                    <p:nvPicPr>
                      <p:cNvPr id="22" name="Object 21">
                        <a:extLst>
                          <a:ext uri="{FF2B5EF4-FFF2-40B4-BE49-F238E27FC236}">
                            <a16:creationId xmlns:a16="http://schemas.microsoft.com/office/drawing/2014/main" id="{E0DFCA07-7DD6-45D2-9098-DD9DEC224108}"/>
                          </a:ext>
                        </a:extLst>
                      </p:cNvPr>
                      <p:cNvPicPr/>
                      <p:nvPr/>
                    </p:nvPicPr>
                    <p:blipFill>
                      <a:blip r:embed="rId14"/>
                      <a:stretch>
                        <a:fillRect/>
                      </a:stretch>
                    </p:blipFill>
                    <p:spPr>
                      <a:xfrm>
                        <a:off x="4467155" y="2284842"/>
                        <a:ext cx="914400" cy="80645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5B9345D-A752-4143-B352-35D54A0B8A16}"/>
              </a:ext>
            </a:extLst>
          </p:cNvPr>
          <p:cNvGraphicFramePr>
            <a:graphicFrameLocks noChangeAspect="1"/>
          </p:cNvGraphicFramePr>
          <p:nvPr>
            <p:extLst>
              <p:ext uri="{D42A27DB-BD31-4B8C-83A1-F6EECF244321}">
                <p14:modId xmlns:p14="http://schemas.microsoft.com/office/powerpoint/2010/main" val="1568444032"/>
              </p:ext>
            </p:extLst>
          </p:nvPr>
        </p:nvGraphicFramePr>
        <p:xfrm>
          <a:off x="5313361" y="3532981"/>
          <a:ext cx="914400" cy="806450"/>
        </p:xfrm>
        <a:graphic>
          <a:graphicData uri="http://schemas.openxmlformats.org/presentationml/2006/ole">
            <mc:AlternateContent xmlns:mc="http://schemas.openxmlformats.org/markup-compatibility/2006">
              <mc:Choice xmlns:v="urn:schemas-microsoft-com:vml" Requires="v">
                <p:oleObj spid="_x0000_s1053" name="Acrobat Document" showAsIcon="1" r:id="rId15" imgW="914597" imgH="806311" progId="AcroExch.Document.DC">
                  <p:embed/>
                </p:oleObj>
              </mc:Choice>
              <mc:Fallback>
                <p:oleObj name="Acrobat Document" showAsIcon="1" r:id="rId15" imgW="914597" imgH="806311" progId="AcroExch.Document.DC">
                  <p:embed/>
                  <p:pic>
                    <p:nvPicPr>
                      <p:cNvPr id="27" name="Object 26">
                        <a:extLst>
                          <a:ext uri="{FF2B5EF4-FFF2-40B4-BE49-F238E27FC236}">
                            <a16:creationId xmlns:a16="http://schemas.microsoft.com/office/drawing/2014/main" id="{D5B9345D-A752-4143-B352-35D54A0B8A16}"/>
                          </a:ext>
                        </a:extLst>
                      </p:cNvPr>
                      <p:cNvPicPr/>
                      <p:nvPr/>
                    </p:nvPicPr>
                    <p:blipFill>
                      <a:blip r:embed="rId16"/>
                      <a:stretch>
                        <a:fillRect/>
                      </a:stretch>
                    </p:blipFill>
                    <p:spPr>
                      <a:xfrm>
                        <a:off x="5313361" y="3532981"/>
                        <a:ext cx="914400" cy="80645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4B2E568-C24A-48E0-A9C7-B50573B34795}"/>
              </a:ext>
            </a:extLst>
          </p:cNvPr>
          <p:cNvGraphicFramePr>
            <a:graphicFrameLocks noChangeAspect="1"/>
          </p:cNvGraphicFramePr>
          <p:nvPr>
            <p:extLst>
              <p:ext uri="{D42A27DB-BD31-4B8C-83A1-F6EECF244321}">
                <p14:modId xmlns:p14="http://schemas.microsoft.com/office/powerpoint/2010/main" val="2182384530"/>
              </p:ext>
            </p:extLst>
          </p:nvPr>
        </p:nvGraphicFramePr>
        <p:xfrm>
          <a:off x="6185846" y="3532981"/>
          <a:ext cx="914400" cy="806450"/>
        </p:xfrm>
        <a:graphic>
          <a:graphicData uri="http://schemas.openxmlformats.org/presentationml/2006/ole">
            <mc:AlternateContent xmlns:mc="http://schemas.openxmlformats.org/markup-compatibility/2006">
              <mc:Choice xmlns:v="urn:schemas-microsoft-com:vml" Requires="v">
                <p:oleObj spid="_x0000_s1054" name="Acrobat Document" showAsIcon="1" r:id="rId17" imgW="914597" imgH="806311" progId="AcroExch.Document.DC">
                  <p:embed/>
                </p:oleObj>
              </mc:Choice>
              <mc:Fallback>
                <p:oleObj name="Acrobat Document" showAsIcon="1" r:id="rId17" imgW="914597" imgH="806311" progId="AcroExch.Document.DC">
                  <p:embed/>
                  <p:pic>
                    <p:nvPicPr>
                      <p:cNvPr id="28" name="Object 27">
                        <a:extLst>
                          <a:ext uri="{FF2B5EF4-FFF2-40B4-BE49-F238E27FC236}">
                            <a16:creationId xmlns:a16="http://schemas.microsoft.com/office/drawing/2014/main" id="{54B2E568-C24A-48E0-A9C7-B50573B34795}"/>
                          </a:ext>
                        </a:extLst>
                      </p:cNvPr>
                      <p:cNvPicPr/>
                      <p:nvPr/>
                    </p:nvPicPr>
                    <p:blipFill>
                      <a:blip r:embed="rId18"/>
                      <a:stretch>
                        <a:fillRect/>
                      </a:stretch>
                    </p:blipFill>
                    <p:spPr>
                      <a:xfrm>
                        <a:off x="6185846" y="3532981"/>
                        <a:ext cx="914400" cy="80645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974DE1A-A015-409E-9802-D25E369AC82A}"/>
              </a:ext>
            </a:extLst>
          </p:cNvPr>
          <p:cNvGraphicFramePr>
            <a:graphicFrameLocks noChangeAspect="1"/>
          </p:cNvGraphicFramePr>
          <p:nvPr>
            <p:extLst>
              <p:ext uri="{D42A27DB-BD31-4B8C-83A1-F6EECF244321}">
                <p14:modId xmlns:p14="http://schemas.microsoft.com/office/powerpoint/2010/main" val="1852563030"/>
              </p:ext>
            </p:extLst>
          </p:nvPr>
        </p:nvGraphicFramePr>
        <p:xfrm>
          <a:off x="4467155" y="2884466"/>
          <a:ext cx="914400" cy="806450"/>
        </p:xfrm>
        <a:graphic>
          <a:graphicData uri="http://schemas.openxmlformats.org/presentationml/2006/ole">
            <mc:AlternateContent xmlns:mc="http://schemas.openxmlformats.org/markup-compatibility/2006">
              <mc:Choice xmlns:v="urn:schemas-microsoft-com:vml" Requires="v">
                <p:oleObj spid="_x0000_s1055" name="Acrobat Document" showAsIcon="1" r:id="rId19" imgW="914597" imgH="806311" progId="AcroExch.Document.DC">
                  <p:embed/>
                </p:oleObj>
              </mc:Choice>
              <mc:Fallback>
                <p:oleObj name="Acrobat Document" showAsIcon="1" r:id="rId19" imgW="914597" imgH="806311" progId="AcroExch.Document.DC">
                  <p:embed/>
                  <p:pic>
                    <p:nvPicPr>
                      <p:cNvPr id="29" name="Object 28">
                        <a:extLst>
                          <a:ext uri="{FF2B5EF4-FFF2-40B4-BE49-F238E27FC236}">
                            <a16:creationId xmlns:a16="http://schemas.microsoft.com/office/drawing/2014/main" id="{C974DE1A-A015-409E-9802-D25E369AC82A}"/>
                          </a:ext>
                        </a:extLst>
                      </p:cNvPr>
                      <p:cNvPicPr/>
                      <p:nvPr/>
                    </p:nvPicPr>
                    <p:blipFill>
                      <a:blip r:embed="rId20"/>
                      <a:stretch>
                        <a:fillRect/>
                      </a:stretch>
                    </p:blipFill>
                    <p:spPr>
                      <a:xfrm>
                        <a:off x="4467155" y="2884466"/>
                        <a:ext cx="914400" cy="80645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A779B3C6-9A0C-40DA-B624-39C3A2E62EB9}"/>
              </a:ext>
            </a:extLst>
          </p:cNvPr>
          <p:cNvGraphicFramePr>
            <a:graphicFrameLocks noChangeAspect="1"/>
          </p:cNvGraphicFramePr>
          <p:nvPr>
            <p:extLst>
              <p:ext uri="{D42A27DB-BD31-4B8C-83A1-F6EECF244321}">
                <p14:modId xmlns:p14="http://schemas.microsoft.com/office/powerpoint/2010/main" val="629789702"/>
              </p:ext>
            </p:extLst>
          </p:nvPr>
        </p:nvGraphicFramePr>
        <p:xfrm>
          <a:off x="4441407" y="5487638"/>
          <a:ext cx="914400" cy="806450"/>
        </p:xfrm>
        <a:graphic>
          <a:graphicData uri="http://schemas.openxmlformats.org/presentationml/2006/ole">
            <mc:AlternateContent xmlns:mc="http://schemas.openxmlformats.org/markup-compatibility/2006">
              <mc:Choice xmlns:v="urn:schemas-microsoft-com:vml" Requires="v">
                <p:oleObj spid="_x0000_s1056" name="Acrobat Document" showAsIcon="1" r:id="rId21" imgW="914597" imgH="806311" progId="AcroExch.Document.DC">
                  <p:embed/>
                </p:oleObj>
              </mc:Choice>
              <mc:Fallback>
                <p:oleObj name="Acrobat Document" showAsIcon="1" r:id="rId21" imgW="914597" imgH="806311" progId="AcroExch.Document.DC">
                  <p:embed/>
                  <p:pic>
                    <p:nvPicPr>
                      <p:cNvPr id="31" name="Object 30">
                        <a:extLst>
                          <a:ext uri="{FF2B5EF4-FFF2-40B4-BE49-F238E27FC236}">
                            <a16:creationId xmlns:a16="http://schemas.microsoft.com/office/drawing/2014/main" id="{A779B3C6-9A0C-40DA-B624-39C3A2E62EB9}"/>
                          </a:ext>
                        </a:extLst>
                      </p:cNvPr>
                      <p:cNvPicPr/>
                      <p:nvPr/>
                    </p:nvPicPr>
                    <p:blipFill>
                      <a:blip r:embed="rId22"/>
                      <a:stretch>
                        <a:fillRect/>
                      </a:stretch>
                    </p:blipFill>
                    <p:spPr>
                      <a:xfrm>
                        <a:off x="4441407" y="5487638"/>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14CB80A-00EF-4151-93AB-3A128014DE4D}"/>
              </a:ext>
            </a:extLst>
          </p:cNvPr>
          <p:cNvGraphicFramePr>
            <a:graphicFrameLocks noChangeAspect="1"/>
          </p:cNvGraphicFramePr>
          <p:nvPr>
            <p:extLst>
              <p:ext uri="{D42A27DB-BD31-4B8C-83A1-F6EECF244321}">
                <p14:modId xmlns:p14="http://schemas.microsoft.com/office/powerpoint/2010/main" val="3977719531"/>
              </p:ext>
            </p:extLst>
          </p:nvPr>
        </p:nvGraphicFramePr>
        <p:xfrm>
          <a:off x="4467155" y="4877987"/>
          <a:ext cx="914400" cy="806450"/>
        </p:xfrm>
        <a:graphic>
          <a:graphicData uri="http://schemas.openxmlformats.org/presentationml/2006/ole">
            <mc:AlternateContent xmlns:mc="http://schemas.openxmlformats.org/markup-compatibility/2006">
              <mc:Choice xmlns:v="urn:schemas-microsoft-com:vml" Requires="v">
                <p:oleObj spid="_x0000_s1057" name="Acrobat Document" showAsIcon="1" r:id="rId23" imgW="914597" imgH="806311" progId="AcroExch.Document.DC">
                  <p:embed/>
                </p:oleObj>
              </mc:Choice>
              <mc:Fallback>
                <p:oleObj name="Acrobat Document" showAsIcon="1" r:id="rId23" imgW="914597" imgH="806311" progId="AcroExch.Document.DC">
                  <p:embed/>
                  <p:pic>
                    <p:nvPicPr>
                      <p:cNvPr id="0" name=""/>
                      <p:cNvPicPr/>
                      <p:nvPr/>
                    </p:nvPicPr>
                    <p:blipFill>
                      <a:blip r:embed="rId24"/>
                      <a:stretch>
                        <a:fillRect/>
                      </a:stretch>
                    </p:blipFill>
                    <p:spPr>
                      <a:xfrm>
                        <a:off x="4467155" y="4877987"/>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A0C28AD-20B3-4059-9B30-0721C31B9FF6}"/>
              </a:ext>
            </a:extLst>
          </p:cNvPr>
          <p:cNvGraphicFramePr>
            <a:graphicFrameLocks noChangeAspect="1"/>
          </p:cNvGraphicFramePr>
          <p:nvPr>
            <p:extLst>
              <p:ext uri="{D42A27DB-BD31-4B8C-83A1-F6EECF244321}">
                <p14:modId xmlns:p14="http://schemas.microsoft.com/office/powerpoint/2010/main" val="3719049482"/>
              </p:ext>
            </p:extLst>
          </p:nvPr>
        </p:nvGraphicFramePr>
        <p:xfrm>
          <a:off x="5311456" y="4872577"/>
          <a:ext cx="914400" cy="806450"/>
        </p:xfrm>
        <a:graphic>
          <a:graphicData uri="http://schemas.openxmlformats.org/presentationml/2006/ole">
            <mc:AlternateContent xmlns:mc="http://schemas.openxmlformats.org/markup-compatibility/2006">
              <mc:Choice xmlns:v="urn:schemas-microsoft-com:vml" Requires="v">
                <p:oleObj spid="_x0000_s1058" name="Acrobat Document" showAsIcon="1" r:id="rId25" imgW="914597" imgH="806311" progId="AcroExch.Document.DC">
                  <p:embed/>
                </p:oleObj>
              </mc:Choice>
              <mc:Fallback>
                <p:oleObj name="Acrobat Document" showAsIcon="1" r:id="rId25" imgW="914597" imgH="806311" progId="AcroExch.Document.DC">
                  <p:embed/>
                  <p:pic>
                    <p:nvPicPr>
                      <p:cNvPr id="0" name=""/>
                      <p:cNvPicPr/>
                      <p:nvPr/>
                    </p:nvPicPr>
                    <p:blipFill>
                      <a:blip r:embed="rId26"/>
                      <a:stretch>
                        <a:fillRect/>
                      </a:stretch>
                    </p:blipFill>
                    <p:spPr>
                      <a:xfrm>
                        <a:off x="5311456" y="487257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427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0DE4A23FC38F428663016B04C2CBC7" ma:contentTypeVersion="12" ma:contentTypeDescription="Create a new document." ma:contentTypeScope="" ma:versionID="9d1318911fddce97539ed90d09c2fb34">
  <xsd:schema xmlns:xsd="http://www.w3.org/2001/XMLSchema" xmlns:xs="http://www.w3.org/2001/XMLSchema" xmlns:p="http://schemas.microsoft.com/office/2006/metadata/properties" xmlns:ns3="eee7f245-f0de-4da2-a292-0fd9e2f961fe" xmlns:ns4="86d9fe16-a219-4f7e-9ff9-e680e2217aa0" targetNamespace="http://schemas.microsoft.com/office/2006/metadata/properties" ma:root="true" ma:fieldsID="220cb3a9333c5a9baca15772256787d7" ns3:_="" ns4:_="">
    <xsd:import namespace="eee7f245-f0de-4da2-a292-0fd9e2f961fe"/>
    <xsd:import namespace="86d9fe16-a219-4f7e-9ff9-e680e2217aa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7f245-f0de-4da2-a292-0fd9e2f96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d9fe16-a219-4f7e-9ff9-e680e2217a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8D8F10-1283-434F-8FB2-0670FD014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7f245-f0de-4da2-a292-0fd9e2f961fe"/>
    <ds:schemaRef ds:uri="86d9fe16-a219-4f7e-9ff9-e680e2217a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61AAAF-6744-45A0-AF2D-DDAABB6464D1}">
  <ds:schemaRefs>
    <ds:schemaRef ds:uri="http://schemas.microsoft.com/sharepoint/v3/contenttype/forms"/>
  </ds:schemaRefs>
</ds:datastoreItem>
</file>

<file path=customXml/itemProps3.xml><?xml version="1.0" encoding="utf-8"?>
<ds:datastoreItem xmlns:ds="http://schemas.openxmlformats.org/officeDocument/2006/customXml" ds:itemID="{1E40BC91-C098-46FC-9015-F3DDD217930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86d9fe16-a219-4f7e-9ff9-e680e2217aa0"/>
    <ds:schemaRef ds:uri="eee7f245-f0de-4da2-a292-0fd9e2f961f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1224</TotalTime>
  <Words>300</Words>
  <Application>Microsoft Office PowerPoint</Application>
  <PresentationFormat>Widescreen</PresentationFormat>
  <Paragraphs>35</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5</vt:i4>
      </vt:variant>
    </vt:vector>
  </HeadingPairs>
  <TitlesOfParts>
    <vt:vector size="12" baseType="lpstr">
      <vt:lpstr>Arial</vt:lpstr>
      <vt:lpstr>Calibri</vt:lpstr>
      <vt:lpstr>Calibri Light</vt:lpstr>
      <vt:lpstr>Office Theme</vt:lpstr>
      <vt:lpstr>Document</vt:lpstr>
      <vt:lpstr>Acrobat Document</vt:lpstr>
      <vt:lpstr>Adobe Acrobat Document</vt:lpstr>
      <vt:lpstr>BB8PJ Senior Section Self-Paced Awards</vt:lpstr>
      <vt:lpstr>Seniors Awards</vt:lpstr>
      <vt:lpstr>Welcome Seniors to 2020</vt:lpstr>
      <vt:lpstr>List of Self-Paced Awards </vt:lpstr>
      <vt:lpstr>List of Self-Paced Awards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BB8PJ Senior Section Self-Pace Awards</dc:title>
  <dc:creator>Chin, Yvonne</dc:creator>
  <cp:lastModifiedBy>Chin, Yvonne</cp:lastModifiedBy>
  <cp:revision>5</cp:revision>
  <dcterms:created xsi:type="dcterms:W3CDTF">2021-01-04T12:07:17Z</dcterms:created>
  <dcterms:modified xsi:type="dcterms:W3CDTF">2021-01-16T14:52:58Z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0x0101005B0DE4A23FC38F428663016B04C2CBC7</vt:lpwstr>
  </property>
</Properties>
</file>