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75" r:id="rId8"/>
    <p:sldId id="274" r:id="rId9"/>
    <p:sldId id="276" r:id="rId10"/>
    <p:sldId id="277" r:id="rId11"/>
    <p:sldId id="278" r:id="rId12"/>
    <p:sldId id="279" r:id="rId13"/>
    <p:sldId id="28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039AD-5B48-4C33-9E2F-952A05F24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E04988-C4C8-47CE-B3CA-7CD47F2D50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8FEB0-F941-4185-BE37-687637A2C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66F1-C793-445C-828A-4987FBE043A2}" type="datetimeFigureOut">
              <a:rPr lang="en-MY" smtClean="0"/>
              <a:t>9/3/2019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68E19-4289-426E-8D06-226862592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CC2D1-79EA-4E4B-91CB-D28AB0C49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68FE-9986-4751-94AD-1DADA13E32A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5662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1E51F-DEFE-40A4-87DA-1B7D475BB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C5329F-1A2B-431D-BF0F-95D70298E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0186B-D2CF-4FE8-8E52-EAD487754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66F1-C793-445C-828A-4987FBE043A2}" type="datetimeFigureOut">
              <a:rPr lang="en-MY" smtClean="0"/>
              <a:t>9/3/2019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8D305-DDF7-4213-848A-16C1222EF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8FD40-CDBF-4B8F-8607-311B280AD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68FE-9986-4751-94AD-1DADA13E32A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5780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B34F2A-B407-4EBF-9DD0-1F787B1304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1DD571-5926-4DEC-9B5A-8E377E471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5AB6A-2688-4F83-B6CF-C912743FB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66F1-C793-445C-828A-4987FBE043A2}" type="datetimeFigureOut">
              <a:rPr lang="en-MY" smtClean="0"/>
              <a:t>9/3/2019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BB79C-6E80-4CB2-8D40-34873443D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57CB7-D6C6-4B10-9642-BA7D16CE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68FE-9986-4751-94AD-1DADA13E32A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07799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5584E-8916-402B-9F6A-8C87A0AAD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24CDF-34E0-4B43-B77C-627C4E345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A93FE-E814-46B1-AC0C-30A60A38E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66F1-C793-445C-828A-4987FBE043A2}" type="datetimeFigureOut">
              <a:rPr lang="en-MY" smtClean="0"/>
              <a:t>9/3/2019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2F6F5-C677-4AD0-A430-EBCECD211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E10E9-710D-4EEB-BB02-053CE3A08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68FE-9986-4751-94AD-1DADA13E32A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1833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7AA22-CECF-4505-ACC6-BCA309F7D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302994-9101-4996-8EB9-EDBCC65E4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A7FD5-66FB-46F7-B52A-ECB472FCF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66F1-C793-445C-828A-4987FBE043A2}" type="datetimeFigureOut">
              <a:rPr lang="en-MY" smtClean="0"/>
              <a:t>9/3/2019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763DF-7D21-4EA2-AE49-CEC516B09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ADCFD-6537-4DFC-B632-4F798FA73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68FE-9986-4751-94AD-1DADA13E32A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2483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26158-7118-4DAB-889F-3917AE301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B39A0-8C9B-4C54-A8D3-29AA58EA0C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D5D7CB-5A0B-4AB2-8021-74CCCEA13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A46531-98FB-4A4F-8244-9072C90F5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66F1-C793-445C-828A-4987FBE043A2}" type="datetimeFigureOut">
              <a:rPr lang="en-MY" smtClean="0"/>
              <a:t>9/3/2019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9F620D-919D-4991-AE5C-5D959934C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160275-A34B-4DD9-9B1F-30E49585E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68FE-9986-4751-94AD-1DADA13E32A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0941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ED881-419C-4E33-8DDB-D459B3E07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48E2EE-7EBC-445B-B5FD-4712DC32D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C18ED5-BC5D-49C2-802A-06EBF31BC2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BC3C8A-8F9C-497C-ACD1-01F9C7184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58AEDA-B41E-4673-B393-235D29C267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BD1E8E-3F19-4B8D-9F85-A01C10680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66F1-C793-445C-828A-4987FBE043A2}" type="datetimeFigureOut">
              <a:rPr lang="en-MY" smtClean="0"/>
              <a:t>9/3/2019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312DEB-A301-4E88-8C1D-53D1BCC63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2AFA94-0AD5-4CAB-9A38-49343F76F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68FE-9986-4751-94AD-1DADA13E32A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424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4A82C-BA5E-4AFD-B58A-D9DD7BF47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E1BB08-9653-4938-9225-9A862207E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66F1-C793-445C-828A-4987FBE043A2}" type="datetimeFigureOut">
              <a:rPr lang="en-MY" smtClean="0"/>
              <a:t>9/3/2019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190400-13E4-4219-944B-0D6694AA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5791C-E633-46F2-8B8F-915D1748D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68FE-9986-4751-94AD-1DADA13E32A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6582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BD0440-2FDE-4435-A3CD-8F4574DC0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66F1-C793-445C-828A-4987FBE043A2}" type="datetimeFigureOut">
              <a:rPr lang="en-MY" smtClean="0"/>
              <a:t>9/3/2019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1451F-396A-4BD5-9564-816D0B3E3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65AC87-D861-474F-B53E-9B85C266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68FE-9986-4751-94AD-1DADA13E32A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6970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61DCD-FEA3-41DE-89AA-640F85E29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0F2A1-958F-4BD4-9AFC-1C21A803E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032C9B-707F-45D0-BA83-AC3A2A7F4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F8743C-7024-47F6-BC51-5BDD68DB8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66F1-C793-445C-828A-4987FBE043A2}" type="datetimeFigureOut">
              <a:rPr lang="en-MY" smtClean="0"/>
              <a:t>9/3/2019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F155C3-37F9-4D73-A599-AE8BD2FBB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8D6FF4-669C-4BB5-B125-C67C79AC7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68FE-9986-4751-94AD-1DADA13E32A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691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30BFF-B326-4C8D-9DBD-7FB5F023C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C9C402-F114-439B-9A6E-9B9F76648E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F09B92-69C5-434C-BEA9-3BACA772D4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30FE81-8D23-4AC5-97E0-4F812406C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66F1-C793-445C-828A-4987FBE043A2}" type="datetimeFigureOut">
              <a:rPr lang="en-MY" smtClean="0"/>
              <a:t>9/3/2019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A15D43-5285-4849-AC4C-4A6CC3BF9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E1C4C0-A568-4951-9EEA-461F128D2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68FE-9986-4751-94AD-1DADA13E32A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2762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2F6660-8BBF-4278-9B0A-E0EF6D713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158C0B-0C57-49D9-ACCD-2C3E8A0F2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27279-151F-4342-B0BA-9E7B5C8D34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366F1-C793-445C-828A-4987FBE043A2}" type="datetimeFigureOut">
              <a:rPr lang="en-MY" smtClean="0"/>
              <a:t>9/3/2019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D2172-8325-464E-8FA4-C70C7FD28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0B382-C80B-4F6C-A56B-3F0F9B9FE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768FE-9986-4751-94AD-1DADA13E32A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1657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B8418-311F-4BE8-98F4-8A9E0A624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FIRE &amp; RESCUE </a:t>
            </a:r>
            <a:endParaRPr lang="en-MY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1B9D6A-4431-4412-932E-4B4AE3A610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4</a:t>
            </a:r>
            <a:endParaRPr lang="en-MY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1BB8A7-00D5-411A-85B4-2C381F5E5C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155" y="6037221"/>
            <a:ext cx="795374" cy="7920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C20063-1FB3-447E-ADF3-F08D17063C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5529" y="5933156"/>
            <a:ext cx="978269" cy="10001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796B4F-BABE-4E7F-8E9B-79A879FB1D48}"/>
              </a:ext>
            </a:extLst>
          </p:cNvPr>
          <p:cNvSpPr txBox="1"/>
          <p:nvPr/>
        </p:nvSpPr>
        <p:spPr>
          <a:xfrm>
            <a:off x="0" y="6563972"/>
            <a:ext cx="5217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Boys’ Brigade 8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Petaling</a:t>
            </a:r>
            <a:r>
              <a:rPr lang="en-US" dirty="0"/>
              <a:t> Jaya Fire &amp; Rescue- Basic</a:t>
            </a:r>
          </a:p>
        </p:txBody>
      </p:sp>
    </p:spTree>
    <p:extLst>
      <p:ext uri="{BB962C8B-B14F-4D97-AF65-F5344CB8AC3E}">
        <p14:creationId xmlns:p14="http://schemas.microsoft.com/office/powerpoint/2010/main" val="3601801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7598A-B664-4E92-AAE1-23C4BECE7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knot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106F0-597A-41ED-A0D8-6918EFA0E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1317" y="1688286"/>
            <a:ext cx="4482483" cy="4351338"/>
          </a:xfrm>
        </p:spPr>
        <p:txBody>
          <a:bodyPr/>
          <a:lstStyle/>
          <a:p>
            <a:r>
              <a:rPr lang="en-US" dirty="0"/>
              <a:t>In climbing it is used to join two pieces of webbing strapping.</a:t>
            </a:r>
            <a:endParaRPr lang="en-MY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087A29-C432-4EDE-883C-7376BE0994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155" y="6037221"/>
            <a:ext cx="795374" cy="7920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12998B-7231-4669-8BB0-5551141C03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5529" y="5933156"/>
            <a:ext cx="978269" cy="10001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24DEC35-FAF9-47FA-B82E-B65FF5432C02}"/>
              </a:ext>
            </a:extLst>
          </p:cNvPr>
          <p:cNvSpPr txBox="1"/>
          <p:nvPr/>
        </p:nvSpPr>
        <p:spPr>
          <a:xfrm>
            <a:off x="0" y="6563972"/>
            <a:ext cx="5217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Boys’ Brigade 8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Petaling</a:t>
            </a:r>
            <a:r>
              <a:rPr lang="en-US" dirty="0"/>
              <a:t> Jaya Fire &amp; Rescue- Basic</a:t>
            </a:r>
          </a:p>
        </p:txBody>
      </p:sp>
      <p:pic>
        <p:nvPicPr>
          <p:cNvPr id="8194" name="Picture 2" descr="Water Knot (Ring Bend), Step-by-Step Animation">
            <a:extLst>
              <a:ext uri="{FF2B5EF4-FFF2-40B4-BE49-F238E27FC236}">
                <a16:creationId xmlns:a16="http://schemas.microsoft.com/office/drawing/2014/main" id="{43135D0B-C626-4D40-8625-A2070C22D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2ECDCDC-C183-41D6-9DAA-9A47FF7E0DCA}"/>
              </a:ext>
            </a:extLst>
          </p:cNvPr>
          <p:cNvSpPr/>
          <p:nvPr/>
        </p:nvSpPr>
        <p:spPr>
          <a:xfrm>
            <a:off x="1253501" y="5748490"/>
            <a:ext cx="5388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dirty="0"/>
              <a:t>https://www.animatedknots.com/waterknot/index.php</a:t>
            </a:r>
          </a:p>
        </p:txBody>
      </p:sp>
    </p:spTree>
    <p:extLst>
      <p:ext uri="{BB962C8B-B14F-4D97-AF65-F5344CB8AC3E}">
        <p14:creationId xmlns:p14="http://schemas.microsoft.com/office/powerpoint/2010/main" val="3388818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7598A-B664-4E92-AAE1-23C4BECE7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knot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106F0-597A-41ED-A0D8-6918EFA0E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1317" y="1688286"/>
            <a:ext cx="4482483" cy="4351338"/>
          </a:xfrm>
        </p:spPr>
        <p:txBody>
          <a:bodyPr/>
          <a:lstStyle/>
          <a:p>
            <a:endParaRPr lang="en-MY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087A29-C432-4EDE-883C-7376BE0994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155" y="6037221"/>
            <a:ext cx="795374" cy="7920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12998B-7231-4669-8BB0-5551141C03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5529" y="5933156"/>
            <a:ext cx="978269" cy="10001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24DEC35-FAF9-47FA-B82E-B65FF5432C02}"/>
              </a:ext>
            </a:extLst>
          </p:cNvPr>
          <p:cNvSpPr txBox="1"/>
          <p:nvPr/>
        </p:nvSpPr>
        <p:spPr>
          <a:xfrm>
            <a:off x="0" y="6563972"/>
            <a:ext cx="5217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Boys’ Brigade 8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Petaling</a:t>
            </a:r>
            <a:r>
              <a:rPr lang="en-US" dirty="0"/>
              <a:t> Jaya Fire &amp; Rescue- Basic</a:t>
            </a:r>
          </a:p>
        </p:txBody>
      </p:sp>
      <p:pic>
        <p:nvPicPr>
          <p:cNvPr id="10242" name="Picture 2" descr="Water Knot (Ring Bend), Step-by-Step Animation">
            <a:extLst>
              <a:ext uri="{FF2B5EF4-FFF2-40B4-BE49-F238E27FC236}">
                <a16:creationId xmlns:a16="http://schemas.microsoft.com/office/drawing/2014/main" id="{A83A9E84-B671-45AD-A87C-18632FB03E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88286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660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7598A-B664-4E92-AAE1-23C4BECE7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knot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106F0-597A-41ED-A0D8-6918EFA0E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1317" y="1688286"/>
            <a:ext cx="4482483" cy="4351338"/>
          </a:xfrm>
        </p:spPr>
        <p:txBody>
          <a:bodyPr/>
          <a:lstStyle/>
          <a:p>
            <a:endParaRPr lang="en-MY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087A29-C432-4EDE-883C-7376BE0994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155" y="6037221"/>
            <a:ext cx="795374" cy="7920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12998B-7231-4669-8BB0-5551141C03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5529" y="5933156"/>
            <a:ext cx="978269" cy="10001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24DEC35-FAF9-47FA-B82E-B65FF5432C02}"/>
              </a:ext>
            </a:extLst>
          </p:cNvPr>
          <p:cNvSpPr txBox="1"/>
          <p:nvPr/>
        </p:nvSpPr>
        <p:spPr>
          <a:xfrm>
            <a:off x="0" y="6563972"/>
            <a:ext cx="5217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Boys’ Brigade 8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Petaling</a:t>
            </a:r>
            <a:r>
              <a:rPr lang="en-US" dirty="0"/>
              <a:t> Jaya Fire &amp; Rescue- Basic</a:t>
            </a:r>
          </a:p>
        </p:txBody>
      </p:sp>
      <p:pic>
        <p:nvPicPr>
          <p:cNvPr id="9218" name="Picture 2" descr="Water Knot (Ring Bend), Step-by-Step Animation">
            <a:extLst>
              <a:ext uri="{FF2B5EF4-FFF2-40B4-BE49-F238E27FC236}">
                <a16:creationId xmlns:a16="http://schemas.microsoft.com/office/drawing/2014/main" id="{C75EF3C6-A30E-4D6C-B11F-BD3C03412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85941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306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7598A-B664-4E92-AAE1-23C4BECE7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knot</a:t>
            </a:r>
            <a:endParaRPr lang="en-MY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087A29-C432-4EDE-883C-7376BE0994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155" y="6037221"/>
            <a:ext cx="795374" cy="7920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12998B-7231-4669-8BB0-5551141C03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5529" y="5933156"/>
            <a:ext cx="978269" cy="10001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24DEC35-FAF9-47FA-B82E-B65FF5432C02}"/>
              </a:ext>
            </a:extLst>
          </p:cNvPr>
          <p:cNvSpPr txBox="1"/>
          <p:nvPr/>
        </p:nvSpPr>
        <p:spPr>
          <a:xfrm>
            <a:off x="0" y="6563972"/>
            <a:ext cx="5217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Boys’ Brigade 8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Petaling</a:t>
            </a:r>
            <a:r>
              <a:rPr lang="en-US" dirty="0"/>
              <a:t> Jaya Fire &amp; Rescue- Basic</a:t>
            </a:r>
          </a:p>
        </p:txBody>
      </p:sp>
      <p:pic>
        <p:nvPicPr>
          <p:cNvPr id="11266" name="Picture 2" descr="Image result for water knot">
            <a:extLst>
              <a:ext uri="{FF2B5EF4-FFF2-40B4-BE49-F238E27FC236}">
                <a16:creationId xmlns:a16="http://schemas.microsoft.com/office/drawing/2014/main" id="{42C21603-5999-4F7D-9495-2F37B3E26D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333625"/>
            <a:ext cx="76200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750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261310"/>
            <a:ext cx="9144000" cy="1022149"/>
          </a:xfrm>
        </p:spPr>
        <p:txBody>
          <a:bodyPr/>
          <a:lstStyle/>
          <a:p>
            <a:r>
              <a:rPr lang="en-US" dirty="0">
                <a:latin typeface="+mn-lt"/>
              </a:rPr>
              <a:t>Week 4- Knots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87524"/>
            <a:ext cx="9144000" cy="3577238"/>
          </a:xfrm>
        </p:spPr>
        <p:txBody>
          <a:bodyPr>
            <a:noAutofit/>
          </a:bodyPr>
          <a:lstStyle/>
          <a:p>
            <a:pPr marL="342900" indent="-342900">
              <a:buFontTx/>
              <a:buChar char="-"/>
            </a:pPr>
            <a:r>
              <a:rPr lang="en-US" sz="2800" dirty="0"/>
              <a:t>Bowline Knot</a:t>
            </a:r>
          </a:p>
          <a:p>
            <a:pPr marL="342900" indent="-342900">
              <a:buFontTx/>
              <a:buChar char="-"/>
            </a:pPr>
            <a:r>
              <a:rPr lang="en-US" sz="2800" dirty="0"/>
              <a:t>Clove Hitch</a:t>
            </a:r>
          </a:p>
          <a:p>
            <a:pPr marL="342900" indent="-342900">
              <a:buFontTx/>
              <a:buChar char="-"/>
            </a:pPr>
            <a:r>
              <a:rPr lang="en-US" sz="2800" dirty="0"/>
              <a:t>Fire of eight on bight(double figure of eight)</a:t>
            </a:r>
          </a:p>
          <a:p>
            <a:pPr marL="342900" indent="-342900">
              <a:buFontTx/>
              <a:buChar char="-"/>
            </a:pPr>
            <a:r>
              <a:rPr lang="en-US" sz="2800" dirty="0"/>
              <a:t>Half Hitch &amp; Round turn two half hitches</a:t>
            </a:r>
          </a:p>
          <a:p>
            <a:pPr marL="342900" indent="-342900">
              <a:buFontTx/>
              <a:buChar char="-"/>
            </a:pPr>
            <a:r>
              <a:rPr lang="en-US" sz="2800" dirty="0"/>
              <a:t>Becket/sheet bend</a:t>
            </a:r>
          </a:p>
          <a:p>
            <a:pPr marL="342900" indent="-342900">
              <a:buFontTx/>
              <a:buChar char="-"/>
            </a:pPr>
            <a:r>
              <a:rPr lang="en-US" sz="2800" dirty="0"/>
              <a:t>Overhand Safety Knot</a:t>
            </a:r>
          </a:p>
          <a:p>
            <a:pPr marL="342900" indent="-342900">
              <a:buFontTx/>
              <a:buChar char="-"/>
            </a:pPr>
            <a:r>
              <a:rPr lang="en-US" sz="2800" dirty="0"/>
              <a:t>Water Knot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155" y="6037221"/>
            <a:ext cx="795374" cy="7920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5529" y="5933156"/>
            <a:ext cx="978269" cy="10001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563972"/>
            <a:ext cx="5217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Boys’ Brigade 8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Petaling</a:t>
            </a:r>
            <a:r>
              <a:rPr lang="en-US" dirty="0"/>
              <a:t> Jaya Fire &amp; Rescue- Basic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860A30-2DC9-41E6-B560-1BA451BF57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278" y="4964762"/>
            <a:ext cx="1955441" cy="140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928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8C1F3-AA52-4A98-B68B-93D136C75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Bowline</a:t>
            </a:r>
            <a:endParaRPr lang="en-MY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60127A-7BAD-4FC3-B6B4-CB878E305C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155" y="6037221"/>
            <a:ext cx="795374" cy="7920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DC005D7-A20A-4C09-A360-7994209042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5529" y="5933156"/>
            <a:ext cx="978269" cy="10001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66712B-4DFC-4E84-8467-E23839B77395}"/>
              </a:ext>
            </a:extLst>
          </p:cNvPr>
          <p:cNvSpPr txBox="1"/>
          <p:nvPr/>
        </p:nvSpPr>
        <p:spPr>
          <a:xfrm>
            <a:off x="0" y="6563972"/>
            <a:ext cx="5217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Boys’ Brigade 8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Petaling</a:t>
            </a:r>
            <a:r>
              <a:rPr lang="en-US" dirty="0"/>
              <a:t> Jaya Fire &amp; Rescue- Basic</a:t>
            </a:r>
          </a:p>
        </p:txBody>
      </p:sp>
      <p:pic>
        <p:nvPicPr>
          <p:cNvPr id="1026" name="Picture 2" descr="Bowline Knot, Step-by-Step Animation">
            <a:extLst>
              <a:ext uri="{FF2B5EF4-FFF2-40B4-BE49-F238E27FC236}">
                <a16:creationId xmlns:a16="http://schemas.microsoft.com/office/drawing/2014/main" id="{4B884512-669B-4832-ABD8-EC1DA4F05C6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551" y="1690688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889760E-EEB8-4336-90FB-77379EF90E36}"/>
              </a:ext>
            </a:extLst>
          </p:cNvPr>
          <p:cNvSpPr txBox="1">
            <a:spLocks/>
          </p:cNvSpPr>
          <p:nvPr/>
        </p:nvSpPr>
        <p:spPr>
          <a:xfrm>
            <a:off x="6845877" y="1740318"/>
            <a:ext cx="448248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It is a fixed loop tied at the end of a rope to attach the rope to something. </a:t>
            </a:r>
          </a:p>
          <a:p>
            <a:r>
              <a:rPr lang="en-US" dirty="0"/>
              <a:t>It does not slip or become loose; can be quickly and easily untied </a:t>
            </a:r>
          </a:p>
          <a:p>
            <a:r>
              <a:rPr lang="en-US" dirty="0"/>
              <a:t>Can also be used in rescue situations (around waist or </a:t>
            </a:r>
            <a:r>
              <a:rPr lang="en-US" dirty="0" err="1"/>
              <a:t>etc</a:t>
            </a:r>
            <a:r>
              <a:rPr lang="en-US" dirty="0"/>
              <a:t>) because it’s a fixed loop</a:t>
            </a:r>
            <a:endParaRPr lang="en-MY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536AF4-F73E-4421-80F0-82376BD3A949}"/>
              </a:ext>
            </a:extLst>
          </p:cNvPr>
          <p:cNvSpPr/>
          <p:nvPr/>
        </p:nvSpPr>
        <p:spPr>
          <a:xfrm>
            <a:off x="1310789" y="5563824"/>
            <a:ext cx="5173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dirty="0"/>
              <a:t>https://www.animatedknots.com/bowline/index.php</a:t>
            </a:r>
          </a:p>
        </p:txBody>
      </p:sp>
    </p:spTree>
    <p:extLst>
      <p:ext uri="{BB962C8B-B14F-4D97-AF65-F5344CB8AC3E}">
        <p14:creationId xmlns:p14="http://schemas.microsoft.com/office/powerpoint/2010/main" val="1233993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21620-F920-4886-B00E-B2D2E0A77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Clove Hitch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C2ECC-9211-4217-ADA5-6F35DBC67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4064" y="1825625"/>
            <a:ext cx="4719735" cy="4351338"/>
          </a:xfrm>
        </p:spPr>
        <p:txBody>
          <a:bodyPr/>
          <a:lstStyle/>
          <a:p>
            <a:r>
              <a:rPr lang="en-US" dirty="0"/>
              <a:t>Used to secure rope to a pole.</a:t>
            </a:r>
          </a:p>
          <a:p>
            <a:r>
              <a:rPr lang="en-US" dirty="0"/>
              <a:t>Often used to secure tent poles. </a:t>
            </a:r>
          </a:p>
          <a:p>
            <a:r>
              <a:rPr lang="en-US" dirty="0"/>
              <a:t>Would not be secure if strain is not from a constant angle.</a:t>
            </a:r>
            <a:endParaRPr lang="en-MY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20F7AA-4CB5-4C90-8D93-F903FF65C7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155" y="6037221"/>
            <a:ext cx="795374" cy="7920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5436429-F095-42A7-8A54-A6DF05319B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5529" y="5933156"/>
            <a:ext cx="978269" cy="10001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DA01533-263C-41B3-8881-BBD7F2FFEB76}"/>
              </a:ext>
            </a:extLst>
          </p:cNvPr>
          <p:cNvSpPr txBox="1"/>
          <p:nvPr/>
        </p:nvSpPr>
        <p:spPr>
          <a:xfrm>
            <a:off x="0" y="6563972"/>
            <a:ext cx="5217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Boys’ Brigade 8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Petaling</a:t>
            </a:r>
            <a:r>
              <a:rPr lang="en-US" dirty="0"/>
              <a:t> Jaya Fire &amp; Rescue- Basic</a:t>
            </a:r>
          </a:p>
        </p:txBody>
      </p:sp>
      <p:pic>
        <p:nvPicPr>
          <p:cNvPr id="2050" name="Picture 2" descr="Clove Hitch Tied with Rope End, Step-by-Step Animation">
            <a:extLst>
              <a:ext uri="{FF2B5EF4-FFF2-40B4-BE49-F238E27FC236}">
                <a16:creationId xmlns:a16="http://schemas.microsoft.com/office/drawing/2014/main" id="{AEF87756-6E3F-4F9D-884D-AFA01ABD9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27" y="1524000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A8B622D-BC8E-4342-8A8C-41DA0D266B75}"/>
              </a:ext>
            </a:extLst>
          </p:cNvPr>
          <p:cNvSpPr/>
          <p:nvPr/>
        </p:nvSpPr>
        <p:spPr>
          <a:xfrm>
            <a:off x="1065614" y="5563824"/>
            <a:ext cx="5266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dirty="0"/>
              <a:t>https://www.animatedknots.com/cloveend/index.php</a:t>
            </a:r>
          </a:p>
        </p:txBody>
      </p:sp>
    </p:spTree>
    <p:extLst>
      <p:ext uri="{BB962C8B-B14F-4D97-AF65-F5344CB8AC3E}">
        <p14:creationId xmlns:p14="http://schemas.microsoft.com/office/powerpoint/2010/main" val="591039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67CF2-7B51-40BE-B299-080269CA0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047" y="312005"/>
            <a:ext cx="10515600" cy="1325563"/>
          </a:xfrm>
        </p:spPr>
        <p:txBody>
          <a:bodyPr/>
          <a:lstStyle/>
          <a:p>
            <a:r>
              <a:rPr lang="en-US" dirty="0"/>
              <a:t>Double figure of Eight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C1CDA-FA44-4069-A7B0-A0CBCA2B8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6784" y="1685883"/>
            <a:ext cx="4925007" cy="4351338"/>
          </a:xfrm>
        </p:spPr>
        <p:txBody>
          <a:bodyPr/>
          <a:lstStyle/>
          <a:p>
            <a:r>
              <a:rPr lang="en-US" dirty="0"/>
              <a:t>Used as an </a:t>
            </a:r>
            <a:r>
              <a:rPr lang="en-US" dirty="0" err="1"/>
              <a:t>achor</a:t>
            </a:r>
            <a:r>
              <a:rPr lang="en-US" dirty="0"/>
              <a:t> knot, usually used in climbing by attaching the harness to the rope.</a:t>
            </a:r>
            <a:endParaRPr lang="en-MY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33497C-4095-47A8-9F09-06729EB58D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155" y="6037221"/>
            <a:ext cx="795374" cy="7920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2656BC2-35FD-4FA8-AF6F-9362412AC3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5529" y="5933156"/>
            <a:ext cx="978269" cy="10001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1EDF157-08CC-4A0B-98A4-BC8A80B4A7C7}"/>
              </a:ext>
            </a:extLst>
          </p:cNvPr>
          <p:cNvSpPr txBox="1"/>
          <p:nvPr/>
        </p:nvSpPr>
        <p:spPr>
          <a:xfrm>
            <a:off x="0" y="6563972"/>
            <a:ext cx="5217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Boys’ Brigade 8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Petaling</a:t>
            </a:r>
            <a:r>
              <a:rPr lang="en-US" dirty="0"/>
              <a:t> Jaya Fire &amp; Rescue- Basic</a:t>
            </a:r>
          </a:p>
        </p:txBody>
      </p:sp>
      <p:pic>
        <p:nvPicPr>
          <p:cNvPr id="3074" name="Picture 2" descr="Figure 8 Follow Through, Step-by-Step Animation">
            <a:extLst>
              <a:ext uri="{FF2B5EF4-FFF2-40B4-BE49-F238E27FC236}">
                <a16:creationId xmlns:a16="http://schemas.microsoft.com/office/drawing/2014/main" id="{08FBC845-B3E6-451B-B174-D0E8AC5F7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47" y="1524000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568C19A-E2F3-4550-B9F3-7CECD1FBC1ED}"/>
              </a:ext>
            </a:extLst>
          </p:cNvPr>
          <p:cNvSpPr/>
          <p:nvPr/>
        </p:nvSpPr>
        <p:spPr>
          <a:xfrm>
            <a:off x="849439" y="5563824"/>
            <a:ext cx="53511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dirty="0"/>
              <a:t>https://www.animatedknots.com/fig8follow/index.php</a:t>
            </a:r>
          </a:p>
        </p:txBody>
      </p:sp>
    </p:spTree>
    <p:extLst>
      <p:ext uri="{BB962C8B-B14F-4D97-AF65-F5344CB8AC3E}">
        <p14:creationId xmlns:p14="http://schemas.microsoft.com/office/powerpoint/2010/main" val="1423830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7598A-B664-4E92-AAE1-23C4BECE7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 Hitch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106F0-597A-41ED-A0D8-6918EFA0E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2540" y="1794753"/>
            <a:ext cx="4571260" cy="4351338"/>
          </a:xfrm>
        </p:spPr>
        <p:txBody>
          <a:bodyPr/>
          <a:lstStyle/>
          <a:p>
            <a:r>
              <a:rPr lang="en-US" dirty="0"/>
              <a:t>Secure rope to something</a:t>
            </a:r>
          </a:p>
          <a:p>
            <a:r>
              <a:rPr lang="en-US" dirty="0"/>
              <a:t>Round turn two half hitches is more secure &gt;</a:t>
            </a:r>
            <a:endParaRPr lang="en-MY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087A29-C432-4EDE-883C-7376BE0994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155" y="6037221"/>
            <a:ext cx="795374" cy="7920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12998B-7231-4669-8BB0-5551141C03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5529" y="5933156"/>
            <a:ext cx="978269" cy="10001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24DEC35-FAF9-47FA-B82E-B65FF5432C02}"/>
              </a:ext>
            </a:extLst>
          </p:cNvPr>
          <p:cNvSpPr txBox="1"/>
          <p:nvPr/>
        </p:nvSpPr>
        <p:spPr>
          <a:xfrm>
            <a:off x="0" y="6563972"/>
            <a:ext cx="5217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Boys’ Brigade 8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Petaling</a:t>
            </a:r>
            <a:r>
              <a:rPr lang="en-US" dirty="0"/>
              <a:t> Jaya Fire &amp; Rescue- Basic</a:t>
            </a:r>
          </a:p>
        </p:txBody>
      </p:sp>
      <p:pic>
        <p:nvPicPr>
          <p:cNvPr id="4098" name="Picture 2" descr="Half Hitch, Step-by-Step Animation">
            <a:extLst>
              <a:ext uri="{FF2B5EF4-FFF2-40B4-BE49-F238E27FC236}">
                <a16:creationId xmlns:a16="http://schemas.microsoft.com/office/drawing/2014/main" id="{233FD93A-5405-4C6C-8955-9575A6D9B0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38200" y="1754820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5AA1226-B112-4AC0-9DFE-0483B7351E09}"/>
              </a:ext>
            </a:extLst>
          </p:cNvPr>
          <p:cNvSpPr/>
          <p:nvPr/>
        </p:nvSpPr>
        <p:spPr>
          <a:xfrm>
            <a:off x="896471" y="5695064"/>
            <a:ext cx="5246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dirty="0"/>
              <a:t>https://www.animatedknots.com/halfhitch/index.php</a:t>
            </a:r>
          </a:p>
        </p:txBody>
      </p:sp>
    </p:spTree>
    <p:extLst>
      <p:ext uri="{BB962C8B-B14F-4D97-AF65-F5344CB8AC3E}">
        <p14:creationId xmlns:p14="http://schemas.microsoft.com/office/powerpoint/2010/main" val="2560047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7598A-B664-4E92-AAE1-23C4BECE7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turn two half hitches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106F0-597A-41ED-A0D8-6918EFA0E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2540" y="1825625"/>
            <a:ext cx="4571260" cy="4351338"/>
          </a:xfrm>
        </p:spPr>
        <p:txBody>
          <a:bodyPr/>
          <a:lstStyle/>
          <a:p>
            <a:r>
              <a:rPr lang="en-US" dirty="0"/>
              <a:t>Strong and dependable knot which never jams</a:t>
            </a:r>
          </a:p>
          <a:p>
            <a:r>
              <a:rPr lang="en-US" dirty="0"/>
              <a:t>Can be used to fasten to a ring, hook, handle, pole, beam.</a:t>
            </a:r>
          </a:p>
          <a:p>
            <a:pPr marL="0" indent="0">
              <a:buNone/>
            </a:pPr>
            <a:endParaRPr lang="en-MY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087A29-C432-4EDE-883C-7376BE0994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155" y="6037221"/>
            <a:ext cx="795374" cy="7920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12998B-7231-4669-8BB0-5551141C03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5529" y="5933156"/>
            <a:ext cx="978269" cy="10001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24DEC35-FAF9-47FA-B82E-B65FF5432C02}"/>
              </a:ext>
            </a:extLst>
          </p:cNvPr>
          <p:cNvSpPr txBox="1"/>
          <p:nvPr/>
        </p:nvSpPr>
        <p:spPr>
          <a:xfrm>
            <a:off x="0" y="6563972"/>
            <a:ext cx="5217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Boys’ Brigade 8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Petaling</a:t>
            </a:r>
            <a:r>
              <a:rPr lang="en-US" dirty="0"/>
              <a:t> Jaya Fire &amp; Rescue- Basic</a:t>
            </a:r>
          </a:p>
        </p:txBody>
      </p:sp>
      <p:pic>
        <p:nvPicPr>
          <p:cNvPr id="5122" name="Picture 2" descr="Round Turn and Two Half Hitches, Step-by-Step Animation">
            <a:extLst>
              <a:ext uri="{FF2B5EF4-FFF2-40B4-BE49-F238E27FC236}">
                <a16:creationId xmlns:a16="http://schemas.microsoft.com/office/drawing/2014/main" id="{1B0E663C-A085-4AC4-92F9-3DFE6203E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690688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91A26C7-4DAC-4F5E-B12A-19B0798B0763}"/>
              </a:ext>
            </a:extLst>
          </p:cNvPr>
          <p:cNvSpPr/>
          <p:nvPr/>
        </p:nvSpPr>
        <p:spPr>
          <a:xfrm>
            <a:off x="958746" y="5662998"/>
            <a:ext cx="5386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dirty="0"/>
              <a:t>https://www.animatedknots.com/roundturn/index.php</a:t>
            </a:r>
          </a:p>
        </p:txBody>
      </p:sp>
    </p:spTree>
    <p:extLst>
      <p:ext uri="{BB962C8B-B14F-4D97-AF65-F5344CB8AC3E}">
        <p14:creationId xmlns:p14="http://schemas.microsoft.com/office/powerpoint/2010/main" val="1026865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7598A-B664-4E92-AAE1-23C4BECE7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Sheet Bend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106F0-597A-41ED-A0D8-6918EFA0E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4884" y="1825625"/>
            <a:ext cx="4668915" cy="4351338"/>
          </a:xfrm>
        </p:spPr>
        <p:txBody>
          <a:bodyPr/>
          <a:lstStyle/>
          <a:p>
            <a:r>
              <a:rPr lang="en-US" dirty="0"/>
              <a:t>Used to join two ropes of different diameters.</a:t>
            </a:r>
          </a:p>
          <a:p>
            <a:r>
              <a:rPr lang="en-US" dirty="0"/>
              <a:t>Not to be used under circumstances where it is subjected to great pressure because not 100% secure.</a:t>
            </a:r>
            <a:endParaRPr lang="en-MY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087A29-C432-4EDE-883C-7376BE0994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155" y="6037221"/>
            <a:ext cx="795374" cy="7920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12998B-7231-4669-8BB0-5551141C03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5529" y="5933156"/>
            <a:ext cx="978269" cy="10001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24DEC35-FAF9-47FA-B82E-B65FF5432C02}"/>
              </a:ext>
            </a:extLst>
          </p:cNvPr>
          <p:cNvSpPr txBox="1"/>
          <p:nvPr/>
        </p:nvSpPr>
        <p:spPr>
          <a:xfrm>
            <a:off x="0" y="6563972"/>
            <a:ext cx="5217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Boys’ Brigade 8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Petaling</a:t>
            </a:r>
            <a:r>
              <a:rPr lang="en-US" dirty="0"/>
              <a:t> Jaya Fire &amp; Rescue- Basic</a:t>
            </a:r>
          </a:p>
        </p:txBody>
      </p:sp>
      <p:pic>
        <p:nvPicPr>
          <p:cNvPr id="6146" name="Picture 2" descr="Sheet Bend (Weaver's Knot), Step-by-Step Animation">
            <a:extLst>
              <a:ext uri="{FF2B5EF4-FFF2-40B4-BE49-F238E27FC236}">
                <a16:creationId xmlns:a16="http://schemas.microsoft.com/office/drawing/2014/main" id="{95E1B341-68EE-4EA1-90E0-3EBBF8054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3D9BE09-E9EB-4F42-A90C-58A51692B563}"/>
              </a:ext>
            </a:extLst>
          </p:cNvPr>
          <p:cNvSpPr/>
          <p:nvPr/>
        </p:nvSpPr>
        <p:spPr>
          <a:xfrm>
            <a:off x="987202" y="5662998"/>
            <a:ext cx="5416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dirty="0"/>
              <a:t>https://www.animatedknots.com/sheetbend/index.php</a:t>
            </a:r>
          </a:p>
        </p:txBody>
      </p:sp>
    </p:spTree>
    <p:extLst>
      <p:ext uri="{BB962C8B-B14F-4D97-AF65-F5344CB8AC3E}">
        <p14:creationId xmlns:p14="http://schemas.microsoft.com/office/powerpoint/2010/main" val="175149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7598A-B664-4E92-AAE1-23C4BECE7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Overhand safety knot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106F0-597A-41ED-A0D8-6918EFA0E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0396" y="1825625"/>
            <a:ext cx="4633404" cy="4351338"/>
          </a:xfrm>
        </p:spPr>
        <p:txBody>
          <a:bodyPr/>
          <a:lstStyle/>
          <a:p>
            <a:r>
              <a:rPr lang="en-US"/>
              <a:t>Used as as stopper knot but figure of 8/ double overhand knot is safer.</a:t>
            </a:r>
            <a:endParaRPr lang="en-MY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087A29-C432-4EDE-883C-7376BE0994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155" y="6037221"/>
            <a:ext cx="795374" cy="7920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12998B-7231-4669-8BB0-5551141C03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5529" y="5933156"/>
            <a:ext cx="978269" cy="10001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24DEC35-FAF9-47FA-B82E-B65FF5432C02}"/>
              </a:ext>
            </a:extLst>
          </p:cNvPr>
          <p:cNvSpPr txBox="1"/>
          <p:nvPr/>
        </p:nvSpPr>
        <p:spPr>
          <a:xfrm>
            <a:off x="0" y="6563972"/>
            <a:ext cx="5217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Boys’ Brigade 8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Petaling</a:t>
            </a:r>
            <a:r>
              <a:rPr lang="en-US" dirty="0"/>
              <a:t> Jaya Fire &amp; Rescue- Basic</a:t>
            </a:r>
          </a:p>
        </p:txBody>
      </p:sp>
      <p:pic>
        <p:nvPicPr>
          <p:cNvPr id="7170" name="Picture 2" descr="Overhand Knot, Step-by-Step Animation">
            <a:extLst>
              <a:ext uri="{FF2B5EF4-FFF2-40B4-BE49-F238E27FC236}">
                <a16:creationId xmlns:a16="http://schemas.microsoft.com/office/drawing/2014/main" id="{A1AA5C8F-55E7-4340-8354-697610928B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01" y="1763478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Double Overhand Stopper Knot, Step-by-Step Animation">
            <a:extLst>
              <a:ext uri="{FF2B5EF4-FFF2-40B4-BE49-F238E27FC236}">
                <a16:creationId xmlns:a16="http://schemas.microsoft.com/office/drawing/2014/main" id="{E6C634B3-66E0-4401-921A-58D1B23C4B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035" y="3240376"/>
            <a:ext cx="3836765" cy="2557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69A7FE8-A443-4DEC-BA45-BDEA7A374E49}"/>
              </a:ext>
            </a:extLst>
          </p:cNvPr>
          <p:cNvSpPr/>
          <p:nvPr/>
        </p:nvSpPr>
        <p:spPr>
          <a:xfrm>
            <a:off x="1162067" y="6087138"/>
            <a:ext cx="61696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dirty="0"/>
              <a:t>https://www.animatedknots.com/doubleoverhand/index.php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56D0B1-2F5E-4782-801C-22125979D8F3}"/>
              </a:ext>
            </a:extLst>
          </p:cNvPr>
          <p:cNvSpPr/>
          <p:nvPr/>
        </p:nvSpPr>
        <p:spPr>
          <a:xfrm>
            <a:off x="1240443" y="5710946"/>
            <a:ext cx="5312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dirty="0"/>
              <a:t>https://www.animatedknots.com/overhand/index.php</a:t>
            </a:r>
          </a:p>
        </p:txBody>
      </p:sp>
    </p:spTree>
    <p:extLst>
      <p:ext uri="{BB962C8B-B14F-4D97-AF65-F5344CB8AC3E}">
        <p14:creationId xmlns:p14="http://schemas.microsoft.com/office/powerpoint/2010/main" val="1312063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505</Words>
  <Application>Microsoft Office PowerPoint</Application>
  <PresentationFormat>Widescreen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FIRE &amp; RESCUE </vt:lpstr>
      <vt:lpstr>Week 4- Knots</vt:lpstr>
      <vt:lpstr>Bowline</vt:lpstr>
      <vt:lpstr>Clove Hitch</vt:lpstr>
      <vt:lpstr>Double figure of Eight</vt:lpstr>
      <vt:lpstr>Half Hitch</vt:lpstr>
      <vt:lpstr>Round turn two half hitches</vt:lpstr>
      <vt:lpstr>Sheet Bend</vt:lpstr>
      <vt:lpstr>Overhand safety knot</vt:lpstr>
      <vt:lpstr>Water knot</vt:lpstr>
      <vt:lpstr>Water knot</vt:lpstr>
      <vt:lpstr>Water knot</vt:lpstr>
      <vt:lpstr>Water knot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 &amp; RESCUE </dc:title>
  <dc:creator>Samuel Low Hong Shan</dc:creator>
  <cp:lastModifiedBy>Samuel Low Hong Shan</cp:lastModifiedBy>
  <cp:revision>4</cp:revision>
  <dcterms:created xsi:type="dcterms:W3CDTF">2019-03-09T05:11:57Z</dcterms:created>
  <dcterms:modified xsi:type="dcterms:W3CDTF">2019-03-09T05:43:54Z</dcterms:modified>
</cp:coreProperties>
</file>