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8" r:id="rId5"/>
    <p:sldId id="273" r:id="rId6"/>
    <p:sldId id="274" r:id="rId7"/>
    <p:sldId id="275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3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80D6-474E-487E-9E73-7CC16C95EAA9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bit.ly/2LErAAg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RqGEa3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EZPMN8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1FQQOFw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bit.ly/2LKnl6w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t.ly/2LFyl4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Week 1- Science of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82DEB2-DE35-4893-B703-13D8B7022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42095"/>
            <a:ext cx="9470316" cy="2241700"/>
          </a:xfrm>
        </p:spPr>
        <p:txBody>
          <a:bodyPr/>
          <a:lstStyle/>
          <a:p>
            <a:r>
              <a:rPr lang="en-MY" dirty="0"/>
              <a:t>A process in which substances combine chemically with oxygen from the air and typically give out bright light, heat, and smoke; combustion or burning.</a:t>
            </a:r>
          </a:p>
          <a:p>
            <a:br>
              <a:rPr lang="en-MY" dirty="0"/>
            </a:br>
            <a:endParaRPr lang="en-US" dirty="0">
              <a:latin typeface="Calibri (Body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5F1E9-0790-44F0-9A63-1793381C5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2" y="2560829"/>
            <a:ext cx="3985241" cy="26576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5B867F-F07D-411E-9A0E-367AFFA3880C}"/>
              </a:ext>
            </a:extLst>
          </p:cNvPr>
          <p:cNvSpPr/>
          <p:nvPr/>
        </p:nvSpPr>
        <p:spPr>
          <a:xfrm>
            <a:off x="1523999" y="3081549"/>
            <a:ext cx="6506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Inhaled air  : 21% Oxygen ; 0.04% Carbon Dioxide ; 79% Nitrogen</a:t>
            </a:r>
          </a:p>
          <a:p>
            <a:r>
              <a:rPr lang="en-GB" dirty="0"/>
              <a:t>Exhaled air : 16% to 17% Oxygen; 4% to 5% Carbon Dioxide; 79% Nitrogen</a:t>
            </a:r>
          </a:p>
          <a:p>
            <a:r>
              <a:rPr lang="en-GB" b="1" dirty="0"/>
              <a:t>Fire need only</a:t>
            </a:r>
            <a:r>
              <a:rPr lang="en-GB" dirty="0"/>
              <a:t>: 16% Oxygen</a:t>
            </a:r>
          </a:p>
        </p:txBody>
      </p:sp>
    </p:spTree>
    <p:extLst>
      <p:ext uri="{BB962C8B-B14F-4D97-AF65-F5344CB8AC3E}">
        <p14:creationId xmlns:p14="http://schemas.microsoft.com/office/powerpoint/2010/main" val="136496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Personal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9034" y="2209007"/>
            <a:ext cx="6408965" cy="1655762"/>
          </a:xfrm>
        </p:spPr>
        <p:txBody>
          <a:bodyPr>
            <a:noAutofit/>
          </a:bodyPr>
          <a:lstStyle/>
          <a:p>
            <a:r>
              <a:rPr lang="en-US" sz="2800" u="sng" dirty="0"/>
              <a:t>Knowledge Is Power Use It Wisely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Emergency contacts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Basic first aid knowledge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Common sense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Remain calm &amp; DO NOT PANIC</a:t>
            </a:r>
          </a:p>
          <a:p>
            <a:pPr marL="342900" indent="-342900">
              <a:buFontTx/>
              <a:buChar char="-"/>
            </a:pPr>
            <a:endParaRPr lang="en-US" sz="2800" dirty="0"/>
          </a:p>
          <a:p>
            <a:pPr marL="342900" indent="-342900">
              <a:buFontTx/>
              <a:buChar char="-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86F340-DA16-423E-AE6D-F2320D88E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7" y="1751092"/>
            <a:ext cx="3522544" cy="257159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FA8E349-88D4-412C-820E-01E5AFC9E338}"/>
              </a:ext>
            </a:extLst>
          </p:cNvPr>
          <p:cNvSpPr txBox="1">
            <a:spLocks/>
          </p:cNvSpPr>
          <p:nvPr/>
        </p:nvSpPr>
        <p:spPr>
          <a:xfrm>
            <a:off x="6475055" y="5068847"/>
            <a:ext cx="2699334" cy="245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5"/>
              </a:rPr>
              <a:t>https://bit.ly/2LErAAg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EAA3B2-5D07-48B1-A30A-FAF8DDE1C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83" y="4791897"/>
            <a:ext cx="799432" cy="7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9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480907"/>
            <a:ext cx="9470316" cy="22417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Calibri (Body)"/>
              </a:rPr>
              <a:t>Cause(s) of fire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Calibri (Body)"/>
              </a:rPr>
              <a:t>Dangers of fire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Calibri (Body)"/>
              </a:rPr>
              <a:t>Types of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3999" y="327803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Objective(s)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D13C6-E6DA-4619-80F9-017981E39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86" y="4514857"/>
            <a:ext cx="2383142" cy="1973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EC9101-0BB8-4B9D-AEC6-0E1382AB4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9" y="195942"/>
            <a:ext cx="2907578" cy="39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Cause(s) of fire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155" y="2510137"/>
            <a:ext cx="9144000" cy="1655762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en-US" sz="2800" dirty="0"/>
              <a:t>Fuel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Heat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Oxygen</a:t>
            </a:r>
          </a:p>
          <a:p>
            <a:pPr marL="342900" indent="-342900">
              <a:buFontTx/>
              <a:buChar char="-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15E59E-2AE7-42B4-A5B6-505BFD0A1EDB}"/>
              </a:ext>
            </a:extLst>
          </p:cNvPr>
          <p:cNvSpPr txBox="1">
            <a:spLocks/>
          </p:cNvSpPr>
          <p:nvPr/>
        </p:nvSpPr>
        <p:spPr>
          <a:xfrm>
            <a:off x="1356155" y="1739010"/>
            <a:ext cx="9470316" cy="224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/>
              <a:t>Fire requires 3 elements to exist;-</a:t>
            </a:r>
          </a:p>
          <a:p>
            <a:br>
              <a:rPr lang="en-MY" dirty="0"/>
            </a:br>
            <a:endParaRPr lang="en-US" dirty="0">
              <a:latin typeface="Calibri (Body)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2D593-9697-4CF0-B109-921C8EAB5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30" y="4126397"/>
            <a:ext cx="3430577" cy="2275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8D591-22F2-419D-8634-6D6ED2271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2110492"/>
            <a:ext cx="3322621" cy="1870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50D597-079B-47FB-A0D1-1EEED8059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32" y="1945036"/>
            <a:ext cx="2201130" cy="22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30E17D-8BA0-48B6-A185-3E0B2A6E3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57" y="1156332"/>
            <a:ext cx="1891393" cy="1891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Why seconds matter?!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155" y="1945631"/>
            <a:ext cx="9144000" cy="1655762"/>
          </a:xfrm>
        </p:spPr>
        <p:txBody>
          <a:bodyPr>
            <a:noAutofit/>
          </a:bodyPr>
          <a:lstStyle/>
          <a:p>
            <a:r>
              <a:rPr lang="en-GB" dirty="0">
                <a:hlinkClick r:id="rId3"/>
              </a:rPr>
              <a:t>https://bit.ly/2RqGEa3</a:t>
            </a:r>
            <a:r>
              <a:rPr lang="en-GB" dirty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E0252B-5541-4C0B-9AF3-ECBCA98EA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38" y="2773512"/>
            <a:ext cx="2381415" cy="2381415"/>
          </a:xfrm>
          <a:prstGeom prst="rect">
            <a:avLst/>
          </a:prstGeom>
        </p:spPr>
      </p:pic>
      <p:pic>
        <p:nvPicPr>
          <p:cNvPr id="9" name="Picture 88" descr="667px-bunsen_burner_flame_types_">
            <a:extLst>
              <a:ext uri="{FF2B5EF4-FFF2-40B4-BE49-F238E27FC236}">
                <a16:creationId xmlns:a16="http://schemas.microsoft.com/office/drawing/2014/main" id="{B19DB66C-30A7-4369-8EC5-67445F91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00" y="1394602"/>
            <a:ext cx="2623063" cy="2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6">
            <a:extLst>
              <a:ext uri="{FF2B5EF4-FFF2-40B4-BE49-F238E27FC236}">
                <a16:creationId xmlns:a16="http://schemas.microsoft.com/office/drawing/2014/main" id="{CAA39F4C-A327-42C5-A4AD-94383DF1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27" y="3831488"/>
            <a:ext cx="33256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0" dirty="0"/>
              <a:t>Red Flame: 500-800 Deg C</a:t>
            </a:r>
          </a:p>
          <a:p>
            <a:pPr algn="ctr"/>
            <a:r>
              <a:rPr lang="en-US" altLang="en-US" sz="2000" b="0" dirty="0"/>
              <a:t>Orange: 1000 - 1200 Deg C</a:t>
            </a:r>
          </a:p>
          <a:p>
            <a:pPr algn="ctr"/>
            <a:r>
              <a:rPr lang="en-US" altLang="en-US" sz="2000" b="0" dirty="0"/>
              <a:t>White: 1300-1500 Deg C</a:t>
            </a:r>
          </a:p>
          <a:p>
            <a:pPr algn="ctr"/>
            <a:r>
              <a:rPr lang="en-US" altLang="en-US" sz="2000" b="0" dirty="0"/>
              <a:t>Blue: 1400-1650 Deg C</a:t>
            </a:r>
          </a:p>
        </p:txBody>
      </p:sp>
    </p:spTree>
    <p:extLst>
      <p:ext uri="{BB962C8B-B14F-4D97-AF65-F5344CB8AC3E}">
        <p14:creationId xmlns:p14="http://schemas.microsoft.com/office/powerpoint/2010/main" val="387134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Dangers of fire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661123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dirty="0"/>
              <a:t>The fire kills or the fumes kills? 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A majority of fire deaths are not caused by burns but by inhalation of chemical fumes 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7584B1-2680-4022-966C-D5567BE45214}"/>
              </a:ext>
            </a:extLst>
          </p:cNvPr>
          <p:cNvSpPr txBox="1">
            <a:spLocks/>
          </p:cNvSpPr>
          <p:nvPr/>
        </p:nvSpPr>
        <p:spPr>
          <a:xfrm>
            <a:off x="418337" y="3414610"/>
            <a:ext cx="9144000" cy="213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Toxic gases that are most common are:-</a:t>
            </a:r>
          </a:p>
          <a:p>
            <a:pPr marL="571500" indent="-571500" algn="l">
              <a:buFontTx/>
              <a:buChar char="-"/>
            </a:pPr>
            <a:r>
              <a:rPr lang="en-US" dirty="0"/>
              <a:t>Carbon monoxide</a:t>
            </a:r>
          </a:p>
          <a:p>
            <a:pPr marL="571500" indent="-571500" algn="l">
              <a:buFontTx/>
              <a:buChar char="-"/>
            </a:pPr>
            <a:r>
              <a:rPr lang="en-US" dirty="0"/>
              <a:t>Hydrogen cyanide (found in burning plastics)</a:t>
            </a:r>
          </a:p>
          <a:p>
            <a:pPr marL="571500" indent="-571500" algn="l">
              <a:buFontTx/>
              <a:buChar char="-"/>
            </a:pPr>
            <a:r>
              <a:rPr lang="en-US" dirty="0"/>
              <a:t>Phosgene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graphicFrame>
        <p:nvGraphicFramePr>
          <p:cNvPr id="11" name="Group 104">
            <a:extLst>
              <a:ext uri="{FF2B5EF4-FFF2-40B4-BE49-F238E27FC236}">
                <a16:creationId xmlns:a16="http://schemas.microsoft.com/office/drawing/2014/main" id="{DECD23BF-DF39-4A09-A5DB-CC260AF43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73309"/>
              </p:ext>
            </p:extLst>
          </p:nvPr>
        </p:nvGraphicFramePr>
        <p:xfrm>
          <a:off x="8068094" y="2901238"/>
          <a:ext cx="3962400" cy="2422526"/>
        </p:xfrm>
        <a:graphic>
          <a:graphicData uri="http://schemas.openxmlformats.org/drawingml/2006/table">
            <a:tbl>
              <a:tblPr/>
              <a:tblGrid>
                <a:gridCol w="1760538">
                  <a:extLst>
                    <a:ext uri="{9D8B030D-6E8A-4147-A177-3AD203B41FA5}">
                      <a16:colId xmlns:a16="http://schemas.microsoft.com/office/drawing/2014/main" val="3201698271"/>
                    </a:ext>
                  </a:extLst>
                </a:gridCol>
                <a:gridCol w="2201862">
                  <a:extLst>
                    <a:ext uri="{9D8B030D-6E8A-4147-A177-3AD203B41FA5}">
                      <a16:colId xmlns:a16="http://schemas.microsoft.com/office/drawing/2014/main" val="3480112617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oxygen levels are at...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...a person experiences: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92995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percent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outside air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122311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percent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Impaired judgment and coordination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061279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percent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Headache, dizziness, nausea, fatigue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535481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percent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Unconsciousness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177951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percent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arrest, cardiac arrest, death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115162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655B7B0B-3232-42A5-ADB4-3BF58DB89598}"/>
              </a:ext>
            </a:extLst>
          </p:cNvPr>
          <p:cNvSpPr txBox="1">
            <a:spLocks/>
          </p:cNvSpPr>
          <p:nvPr/>
        </p:nvSpPr>
        <p:spPr>
          <a:xfrm>
            <a:off x="926039" y="5519215"/>
            <a:ext cx="8787064" cy="8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E346CB-CF71-4BD6-8947-991741A18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90" y="4946784"/>
            <a:ext cx="2441038" cy="16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CC62F1-EC35-4A2D-962E-AF76968BB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5" y="1165566"/>
            <a:ext cx="1891393" cy="1891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What to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155" y="1945631"/>
            <a:ext cx="9144000" cy="1655762"/>
          </a:xfrm>
        </p:spPr>
        <p:txBody>
          <a:bodyPr>
            <a:noAutofit/>
          </a:bodyPr>
          <a:lstStyle/>
          <a:p>
            <a:r>
              <a:rPr lang="en-GB" dirty="0">
                <a:hlinkClick r:id="rId3"/>
              </a:rPr>
              <a:t>https://bit.ly/2EZPMN8</a:t>
            </a:r>
            <a:r>
              <a:rPr lang="en-GB" dirty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ED591F-5D21-43A4-A107-3A35C23F2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7" y="2766745"/>
            <a:ext cx="4212291" cy="2009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DC0F29-790B-42C7-8759-7143FF03C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33" y="1656407"/>
            <a:ext cx="3888484" cy="33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0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Types of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5E77BB9-EF99-4E89-A971-A06F5D41C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336561"/>
            <a:ext cx="9144000" cy="357232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 dirty="0"/>
              <a:t>Class A:</a:t>
            </a:r>
            <a:r>
              <a:rPr lang="en-US" altLang="en-US" sz="3600" dirty="0"/>
              <a:t> These are fires involving </a:t>
            </a:r>
            <a:r>
              <a:rPr lang="en-US" altLang="en-US" sz="3600" b="1" dirty="0"/>
              <a:t>flammable solids</a:t>
            </a:r>
            <a:r>
              <a:rPr lang="en-US" altLang="en-US" sz="3600" dirty="0"/>
              <a:t>, e.g. wood, cloth, rubber, paper, and some types of plastics. An example of this type of fire would be a campsite fire.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 dirty="0"/>
              <a:t>Class B</a:t>
            </a:r>
            <a:r>
              <a:rPr lang="en-US" altLang="en-US" sz="3600" dirty="0"/>
              <a:t>: These are fires involving </a:t>
            </a:r>
            <a:r>
              <a:rPr lang="en-US" altLang="en-US" sz="3600" b="1" dirty="0"/>
              <a:t>flammable liquids </a:t>
            </a:r>
            <a:r>
              <a:rPr lang="en-US" altLang="en-US" sz="3600" dirty="0"/>
              <a:t>or liquefiable solids, e.g. petrol, oil, paint and also some waxes &amp; plastics, but not cooking fats or oils.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 dirty="0"/>
              <a:t>Class C</a:t>
            </a:r>
            <a:r>
              <a:rPr lang="en-US" altLang="en-US" sz="3600" dirty="0"/>
              <a:t>: These are fires involving </a:t>
            </a:r>
            <a:r>
              <a:rPr lang="en-US" altLang="en-US" sz="3600" b="1" dirty="0"/>
              <a:t>flammable gases</a:t>
            </a:r>
            <a:r>
              <a:rPr lang="en-US" altLang="en-US" sz="3600" dirty="0"/>
              <a:t>, e.g. natural gas, hydrogen, propane, butane.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 dirty="0"/>
              <a:t>Class D</a:t>
            </a:r>
            <a:r>
              <a:rPr lang="en-US" altLang="en-US" sz="3600" dirty="0"/>
              <a:t>: These are fires involving </a:t>
            </a:r>
            <a:r>
              <a:rPr lang="en-US" altLang="en-US" sz="3600" b="1" dirty="0"/>
              <a:t>combustible metals</a:t>
            </a:r>
            <a:r>
              <a:rPr lang="en-US" altLang="en-US" sz="3600" dirty="0"/>
              <a:t>, e.g. sodium, magnesium, and potassium.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 dirty="0"/>
              <a:t>Class E</a:t>
            </a:r>
            <a:r>
              <a:rPr lang="en-US" altLang="en-US" sz="3600" dirty="0"/>
              <a:t>: These are fires involving any of the materials found in </a:t>
            </a:r>
            <a:r>
              <a:rPr lang="en-US" altLang="en-US" sz="3600" b="1" dirty="0"/>
              <a:t>Class A and B</a:t>
            </a:r>
            <a:r>
              <a:rPr lang="en-US" altLang="en-US" sz="3600" dirty="0"/>
              <a:t> fires, but including </a:t>
            </a:r>
            <a:r>
              <a:rPr lang="en-US" altLang="en-US" sz="3600" b="1" dirty="0"/>
              <a:t>electrical appliances, wiring, or other electrically energized objects </a:t>
            </a:r>
            <a:r>
              <a:rPr lang="en-US" altLang="en-US" sz="3600" dirty="0"/>
              <a:t>in the vicinity of the fire, with a resultant electrical shock risk if a conductive agent is used to control the fire.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 dirty="0"/>
              <a:t>Class F</a:t>
            </a:r>
            <a:r>
              <a:rPr lang="en-US" altLang="en-US" sz="3600" dirty="0"/>
              <a:t>: These are fires involving </a:t>
            </a:r>
            <a:r>
              <a:rPr lang="en-US" altLang="en-US" sz="3600" b="1" dirty="0"/>
              <a:t>cooking fats and oils</a:t>
            </a:r>
            <a:r>
              <a:rPr lang="en-US" altLang="en-US" sz="3600" dirty="0"/>
              <a:t>. The high temperature of these types of fats and oil when on fire far exceeds that of other flammable liquids which means that normal fire extinguishers should not be used.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4F1059-F833-405B-A2FE-E8ACB9B80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68" y="4756672"/>
            <a:ext cx="1735534" cy="1303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5F15D2-83B9-484F-B7D0-3899FD6D8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35" y="4756672"/>
            <a:ext cx="1737848" cy="1303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A84395-39F1-4E3B-846E-8B32C87C4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30" y="4756672"/>
            <a:ext cx="1460629" cy="14606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65A6AB-E445-452D-A441-58442F5B68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70" y="4697196"/>
            <a:ext cx="1562128" cy="1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CD7F2E-F733-4DBE-8AC3-983B4FA8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78" y="1988562"/>
            <a:ext cx="2486433" cy="2486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EBEB2-5BEE-435F-96A0-6FFF4C358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67" y="4055384"/>
            <a:ext cx="620462" cy="62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/>
          <a:lstStyle/>
          <a:p>
            <a:r>
              <a:rPr lang="en-US" dirty="0">
                <a:latin typeface="+mn-lt"/>
              </a:rPr>
              <a:t>BONUS MARKS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5E77BB9-EF99-4E89-A971-A06F5D41C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01119"/>
            <a:ext cx="9144000" cy="1655762"/>
          </a:xfrm>
        </p:spPr>
        <p:txBody>
          <a:bodyPr>
            <a:noAutofit/>
          </a:bodyPr>
          <a:lstStyle/>
          <a:p>
            <a:r>
              <a:rPr lang="en-GB" dirty="0">
                <a:hlinkClick r:id="rId6"/>
              </a:rPr>
              <a:t>https://bit.ly/2LFyl4L</a:t>
            </a:r>
            <a:r>
              <a:rPr lang="en-GB" dirty="0"/>
              <a:t> </a:t>
            </a:r>
          </a:p>
          <a:p>
            <a:endParaRPr lang="en-GB" dirty="0">
              <a:hlinkClick r:id="rId7"/>
            </a:endParaRPr>
          </a:p>
          <a:p>
            <a:r>
              <a:rPr lang="en-GB" dirty="0">
                <a:hlinkClick r:id="rId7"/>
              </a:rPr>
              <a:t>https://bit.ly/2LKnl6w</a:t>
            </a:r>
            <a:r>
              <a:rPr lang="en-GB" dirty="0"/>
              <a:t> </a:t>
            </a:r>
            <a:endParaRPr lang="en-US" sz="2800" dirty="0"/>
          </a:p>
          <a:p>
            <a:endParaRPr lang="en-GB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CD26FF1-A05C-4251-BEEB-5006D68D1AA6}"/>
              </a:ext>
            </a:extLst>
          </p:cNvPr>
          <p:cNvSpPr txBox="1">
            <a:spLocks/>
          </p:cNvSpPr>
          <p:nvPr/>
        </p:nvSpPr>
        <p:spPr>
          <a:xfrm>
            <a:off x="4764257" y="4256881"/>
            <a:ext cx="2699334" cy="245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8"/>
              </a:rPr>
              <a:t>https://bit.ly/1FQQOFw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730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396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(Body)</vt:lpstr>
      <vt:lpstr>Calibri Light</vt:lpstr>
      <vt:lpstr>Office Theme</vt:lpstr>
      <vt:lpstr>Week 1- Science of Fire</vt:lpstr>
      <vt:lpstr>Personal Safety</vt:lpstr>
      <vt:lpstr>Objective(s)</vt:lpstr>
      <vt:lpstr>Cause(s) of fire</vt:lpstr>
      <vt:lpstr>Why seconds matter?!</vt:lpstr>
      <vt:lpstr>Dangers of fire</vt:lpstr>
      <vt:lpstr>What to do?</vt:lpstr>
      <vt:lpstr>Types of fire</vt:lpstr>
      <vt:lpstr>BONUS 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Ng</dc:creator>
  <cp:lastModifiedBy>Ian Ng</cp:lastModifiedBy>
  <cp:revision>38</cp:revision>
  <dcterms:created xsi:type="dcterms:W3CDTF">2018-10-12T04:33:20Z</dcterms:created>
  <dcterms:modified xsi:type="dcterms:W3CDTF">2019-01-01T04:40:57Z</dcterms:modified>
</cp:coreProperties>
</file>