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79" r:id="rId4"/>
    <p:sldId id="281" r:id="rId5"/>
    <p:sldId id="280" r:id="rId6"/>
    <p:sldId id="283" r:id="rId7"/>
    <p:sldId id="284" r:id="rId8"/>
    <p:sldId id="285" r:id="rId9"/>
    <p:sldId id="289" r:id="rId10"/>
    <p:sldId id="288" r:id="rId11"/>
    <p:sldId id="287" r:id="rId12"/>
    <p:sldId id="286"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20" d="100"/>
          <a:sy n="120" d="100"/>
        </p:scale>
        <p:origin x="120"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31C80D6-474E-487E-9E73-7CC16C95EAA9}"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F29B-2BA5-4239-88DE-6362442143BE}" type="slidenum">
              <a:rPr lang="en-US" smtClean="0"/>
              <a:t>‹#›</a:t>
            </a:fld>
            <a:endParaRPr lang="en-US"/>
          </a:p>
        </p:txBody>
      </p:sp>
    </p:spTree>
    <p:extLst>
      <p:ext uri="{BB962C8B-B14F-4D97-AF65-F5344CB8AC3E}">
        <p14:creationId xmlns:p14="http://schemas.microsoft.com/office/powerpoint/2010/main" val="162892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1C80D6-474E-487E-9E73-7CC16C95EAA9}"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F29B-2BA5-4239-88DE-6362442143BE}" type="slidenum">
              <a:rPr lang="en-US" smtClean="0"/>
              <a:t>‹#›</a:t>
            </a:fld>
            <a:endParaRPr lang="en-US"/>
          </a:p>
        </p:txBody>
      </p:sp>
    </p:spTree>
    <p:extLst>
      <p:ext uri="{BB962C8B-B14F-4D97-AF65-F5344CB8AC3E}">
        <p14:creationId xmlns:p14="http://schemas.microsoft.com/office/powerpoint/2010/main" val="32742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1C80D6-474E-487E-9E73-7CC16C95EAA9}"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F29B-2BA5-4239-88DE-6362442143BE}" type="slidenum">
              <a:rPr lang="en-US" smtClean="0"/>
              <a:t>‹#›</a:t>
            </a:fld>
            <a:endParaRPr lang="en-US"/>
          </a:p>
        </p:txBody>
      </p:sp>
    </p:spTree>
    <p:extLst>
      <p:ext uri="{BB962C8B-B14F-4D97-AF65-F5344CB8AC3E}">
        <p14:creationId xmlns:p14="http://schemas.microsoft.com/office/powerpoint/2010/main" val="214460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1C80D6-474E-487E-9E73-7CC16C95EAA9}"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F29B-2BA5-4239-88DE-6362442143BE}" type="slidenum">
              <a:rPr lang="en-US" smtClean="0"/>
              <a:t>‹#›</a:t>
            </a:fld>
            <a:endParaRPr lang="en-US"/>
          </a:p>
        </p:txBody>
      </p:sp>
    </p:spTree>
    <p:extLst>
      <p:ext uri="{BB962C8B-B14F-4D97-AF65-F5344CB8AC3E}">
        <p14:creationId xmlns:p14="http://schemas.microsoft.com/office/powerpoint/2010/main" val="108162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1C80D6-474E-487E-9E73-7CC16C95EAA9}"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1F29B-2BA5-4239-88DE-6362442143BE}" type="slidenum">
              <a:rPr lang="en-US" smtClean="0"/>
              <a:t>‹#›</a:t>
            </a:fld>
            <a:endParaRPr lang="en-US"/>
          </a:p>
        </p:txBody>
      </p:sp>
    </p:spTree>
    <p:extLst>
      <p:ext uri="{BB962C8B-B14F-4D97-AF65-F5344CB8AC3E}">
        <p14:creationId xmlns:p14="http://schemas.microsoft.com/office/powerpoint/2010/main" val="293453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1C80D6-474E-487E-9E73-7CC16C95EAA9}"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1F29B-2BA5-4239-88DE-6362442143BE}" type="slidenum">
              <a:rPr lang="en-US" smtClean="0"/>
              <a:t>‹#›</a:t>
            </a:fld>
            <a:endParaRPr lang="en-US"/>
          </a:p>
        </p:txBody>
      </p:sp>
    </p:spTree>
    <p:extLst>
      <p:ext uri="{BB962C8B-B14F-4D97-AF65-F5344CB8AC3E}">
        <p14:creationId xmlns:p14="http://schemas.microsoft.com/office/powerpoint/2010/main" val="82288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1C80D6-474E-487E-9E73-7CC16C95EAA9}" type="datetimeFigureOut">
              <a:rPr lang="en-US" smtClean="0"/>
              <a:t>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A1F29B-2BA5-4239-88DE-6362442143BE}" type="slidenum">
              <a:rPr lang="en-US" smtClean="0"/>
              <a:t>‹#›</a:t>
            </a:fld>
            <a:endParaRPr lang="en-US"/>
          </a:p>
        </p:txBody>
      </p:sp>
    </p:spTree>
    <p:extLst>
      <p:ext uri="{BB962C8B-B14F-4D97-AF65-F5344CB8AC3E}">
        <p14:creationId xmlns:p14="http://schemas.microsoft.com/office/powerpoint/2010/main" val="148631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1C80D6-474E-487E-9E73-7CC16C95EAA9}" type="datetimeFigureOut">
              <a:rPr lang="en-US" smtClean="0"/>
              <a:t>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A1F29B-2BA5-4239-88DE-6362442143BE}" type="slidenum">
              <a:rPr lang="en-US" smtClean="0"/>
              <a:t>‹#›</a:t>
            </a:fld>
            <a:endParaRPr lang="en-US"/>
          </a:p>
        </p:txBody>
      </p:sp>
    </p:spTree>
    <p:extLst>
      <p:ext uri="{BB962C8B-B14F-4D97-AF65-F5344CB8AC3E}">
        <p14:creationId xmlns:p14="http://schemas.microsoft.com/office/powerpoint/2010/main" val="188481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C80D6-474E-487E-9E73-7CC16C95EAA9}" type="datetimeFigureOut">
              <a:rPr lang="en-US" smtClean="0"/>
              <a:t>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A1F29B-2BA5-4239-88DE-6362442143BE}" type="slidenum">
              <a:rPr lang="en-US" smtClean="0"/>
              <a:t>‹#›</a:t>
            </a:fld>
            <a:endParaRPr lang="en-US"/>
          </a:p>
        </p:txBody>
      </p:sp>
    </p:spTree>
    <p:extLst>
      <p:ext uri="{BB962C8B-B14F-4D97-AF65-F5344CB8AC3E}">
        <p14:creationId xmlns:p14="http://schemas.microsoft.com/office/powerpoint/2010/main" val="21940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1C80D6-474E-487E-9E73-7CC16C95EAA9}"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1F29B-2BA5-4239-88DE-6362442143BE}" type="slidenum">
              <a:rPr lang="en-US" smtClean="0"/>
              <a:t>‹#›</a:t>
            </a:fld>
            <a:endParaRPr lang="en-US"/>
          </a:p>
        </p:txBody>
      </p:sp>
    </p:spTree>
    <p:extLst>
      <p:ext uri="{BB962C8B-B14F-4D97-AF65-F5344CB8AC3E}">
        <p14:creationId xmlns:p14="http://schemas.microsoft.com/office/powerpoint/2010/main" val="343028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1C80D6-474E-487E-9E73-7CC16C95EAA9}"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1F29B-2BA5-4239-88DE-6362442143BE}" type="slidenum">
              <a:rPr lang="en-US" smtClean="0"/>
              <a:t>‹#›</a:t>
            </a:fld>
            <a:endParaRPr lang="en-US"/>
          </a:p>
        </p:txBody>
      </p:sp>
    </p:spTree>
    <p:extLst>
      <p:ext uri="{BB962C8B-B14F-4D97-AF65-F5344CB8AC3E}">
        <p14:creationId xmlns:p14="http://schemas.microsoft.com/office/powerpoint/2010/main" val="187129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C80D6-474E-487E-9E73-7CC16C95EAA9}" type="datetimeFigureOut">
              <a:rPr lang="en-US" smtClean="0"/>
              <a:t>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1F29B-2BA5-4239-88DE-6362442143BE}" type="slidenum">
              <a:rPr lang="en-US" smtClean="0"/>
              <a:t>‹#›</a:t>
            </a:fld>
            <a:endParaRPr lang="en-US"/>
          </a:p>
        </p:txBody>
      </p:sp>
    </p:spTree>
    <p:extLst>
      <p:ext uri="{BB962C8B-B14F-4D97-AF65-F5344CB8AC3E}">
        <p14:creationId xmlns:p14="http://schemas.microsoft.com/office/powerpoint/2010/main" val="1341826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hyperlink" Target="https://bit.ly/2DcEUHS" TargetMode="External"/><Relationship Id="rId5" Type="http://schemas.openxmlformats.org/officeDocument/2006/relationships/image" Target="../media/image14.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bit.ly/2GO4RPK" TargetMode="External"/><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hyperlink" Target="https://bit.ly/1DFUgeT" TargetMode="External"/><Relationship Id="rId3" Type="http://schemas.openxmlformats.org/officeDocument/2006/relationships/image" Target="../media/image14.jpg"/><Relationship Id="rId7" Type="http://schemas.openxmlformats.org/officeDocument/2006/relationships/hyperlink" Target="https://bit.ly/2GXB3nQ" TargetMode="Externa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bit.ly/2QfpozN" TargetMode="External"/><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16.jpg"/><Relationship Id="rId10" Type="http://schemas.openxmlformats.org/officeDocument/2006/relationships/hyperlink" Target="https://bit.ly/2ENCOPK" TargetMode="External"/><Relationship Id="rId4" Type="http://schemas.openxmlformats.org/officeDocument/2006/relationships/image" Target="../media/image14.jp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hyperlink" Target="https://bit.ly/2LJnBSV" TargetMode="External"/><Relationship Id="rId5" Type="http://schemas.openxmlformats.org/officeDocument/2006/relationships/hyperlink" Target="https://bit.ly/2s20mdO"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hyperlink" Target="https://bit.ly/2LyccYC" TargetMode="External"/><Relationship Id="rId3" Type="http://schemas.openxmlformats.org/officeDocument/2006/relationships/image" Target="../media/image1.jpeg"/><Relationship Id="rId7" Type="http://schemas.openxmlformats.org/officeDocument/2006/relationships/image" Target="../media/image23.jp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43417"/>
            <a:ext cx="9144000" cy="1022149"/>
          </a:xfrm>
        </p:spPr>
        <p:txBody>
          <a:bodyPr/>
          <a:lstStyle/>
          <a:p>
            <a:r>
              <a:rPr lang="en-US" dirty="0">
                <a:latin typeface="+mn-lt"/>
              </a:rPr>
              <a:t>Week 2- Fire Safety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0155" y="6037221"/>
            <a:ext cx="795374" cy="7920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529" y="5933156"/>
            <a:ext cx="978269" cy="1000148"/>
          </a:xfrm>
          <a:prstGeom prst="rect">
            <a:avLst/>
          </a:prstGeom>
        </p:spPr>
      </p:pic>
      <p:sp>
        <p:nvSpPr>
          <p:cNvPr id="6" name="TextBox 5"/>
          <p:cNvSpPr txBox="1"/>
          <p:nvPr/>
        </p:nvSpPr>
        <p:spPr>
          <a:xfrm>
            <a:off x="0" y="6563972"/>
            <a:ext cx="5217459" cy="369332"/>
          </a:xfrm>
          <a:prstGeom prst="rect">
            <a:avLst/>
          </a:prstGeom>
          <a:noFill/>
        </p:spPr>
        <p:txBody>
          <a:bodyPr wrap="square" rtlCol="0">
            <a:spAutoFit/>
          </a:bodyPr>
          <a:lstStyle/>
          <a:p>
            <a:r>
              <a:rPr lang="en-US" dirty="0"/>
              <a:t>Boys’ Brigade 8</a:t>
            </a:r>
            <a:r>
              <a:rPr lang="en-US" baseline="30000" dirty="0"/>
              <a:t>th</a:t>
            </a:r>
            <a:r>
              <a:rPr lang="en-US" dirty="0"/>
              <a:t> </a:t>
            </a:r>
            <a:r>
              <a:rPr lang="en-US" dirty="0" err="1"/>
              <a:t>Petaling</a:t>
            </a:r>
            <a:r>
              <a:rPr lang="en-US" dirty="0"/>
              <a:t> Jaya Fire &amp; Rescue- Basic</a:t>
            </a:r>
          </a:p>
        </p:txBody>
      </p:sp>
      <p:pic>
        <p:nvPicPr>
          <p:cNvPr id="8" name="Picture 7">
            <a:extLst>
              <a:ext uri="{FF2B5EF4-FFF2-40B4-BE49-F238E27FC236}">
                <a16:creationId xmlns:a16="http://schemas.microsoft.com/office/drawing/2014/main" id="{0BEC5BDB-D231-4DA0-A6B1-E5F2D832F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5767" y="1742095"/>
            <a:ext cx="3155674" cy="1660881"/>
          </a:xfrm>
          <a:prstGeom prst="rect">
            <a:avLst/>
          </a:prstGeom>
        </p:spPr>
      </p:pic>
      <p:pic>
        <p:nvPicPr>
          <p:cNvPr id="10" name="Picture 9">
            <a:extLst>
              <a:ext uri="{FF2B5EF4-FFF2-40B4-BE49-F238E27FC236}">
                <a16:creationId xmlns:a16="http://schemas.microsoft.com/office/drawing/2014/main" id="{4FFEB025-BDF6-43B2-9BA0-65557CD9C7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3415" y="1727806"/>
            <a:ext cx="1723844" cy="2388698"/>
          </a:xfrm>
          <a:prstGeom prst="rect">
            <a:avLst/>
          </a:prstGeom>
        </p:spPr>
      </p:pic>
      <p:pic>
        <p:nvPicPr>
          <p:cNvPr id="12" name="Picture 11">
            <a:extLst>
              <a:ext uri="{FF2B5EF4-FFF2-40B4-BE49-F238E27FC236}">
                <a16:creationId xmlns:a16="http://schemas.microsoft.com/office/drawing/2014/main" id="{D97A9895-4B8D-4433-AA45-678B26C55C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5767" y="3455025"/>
            <a:ext cx="3121152" cy="2602992"/>
          </a:xfrm>
          <a:prstGeom prst="rect">
            <a:avLst/>
          </a:prstGeom>
        </p:spPr>
      </p:pic>
      <p:pic>
        <p:nvPicPr>
          <p:cNvPr id="14" name="Picture 13">
            <a:extLst>
              <a:ext uri="{FF2B5EF4-FFF2-40B4-BE49-F238E27FC236}">
                <a16:creationId xmlns:a16="http://schemas.microsoft.com/office/drawing/2014/main" id="{88BE7ECE-541D-4131-98A9-9C89C8427D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7750" y="4182843"/>
            <a:ext cx="1875174" cy="1875174"/>
          </a:xfrm>
          <a:prstGeom prst="rect">
            <a:avLst/>
          </a:prstGeom>
        </p:spPr>
      </p:pic>
      <p:pic>
        <p:nvPicPr>
          <p:cNvPr id="16" name="Picture 15">
            <a:extLst>
              <a:ext uri="{FF2B5EF4-FFF2-40B4-BE49-F238E27FC236}">
                <a16:creationId xmlns:a16="http://schemas.microsoft.com/office/drawing/2014/main" id="{C82026FC-37F6-4378-AFB3-B16434DFDE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1129" y="3661726"/>
            <a:ext cx="2361234" cy="2553281"/>
          </a:xfrm>
          <a:prstGeom prst="rect">
            <a:avLst/>
          </a:prstGeom>
        </p:spPr>
      </p:pic>
      <p:pic>
        <p:nvPicPr>
          <p:cNvPr id="17" name="Picture 16">
            <a:extLst>
              <a:ext uri="{FF2B5EF4-FFF2-40B4-BE49-F238E27FC236}">
                <a16:creationId xmlns:a16="http://schemas.microsoft.com/office/drawing/2014/main" id="{4DEA7508-3DB1-45AE-A4F4-A8FB75040F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84065" y="1750016"/>
            <a:ext cx="1723843" cy="822519"/>
          </a:xfrm>
          <a:prstGeom prst="rect">
            <a:avLst/>
          </a:prstGeom>
        </p:spPr>
      </p:pic>
      <p:pic>
        <p:nvPicPr>
          <p:cNvPr id="19" name="Picture 18">
            <a:extLst>
              <a:ext uri="{FF2B5EF4-FFF2-40B4-BE49-F238E27FC236}">
                <a16:creationId xmlns:a16="http://schemas.microsoft.com/office/drawing/2014/main" id="{288304EB-D5B7-481A-8D91-CAB5464815C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6039" y="2572535"/>
            <a:ext cx="1579897" cy="1346423"/>
          </a:xfrm>
          <a:prstGeom prst="rect">
            <a:avLst/>
          </a:prstGeom>
        </p:spPr>
      </p:pic>
    </p:spTree>
    <p:extLst>
      <p:ext uri="{BB962C8B-B14F-4D97-AF65-F5344CB8AC3E}">
        <p14:creationId xmlns:p14="http://schemas.microsoft.com/office/powerpoint/2010/main" val="1364960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0155" y="6037221"/>
            <a:ext cx="795374" cy="7920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529" y="5933156"/>
            <a:ext cx="978269" cy="1000148"/>
          </a:xfrm>
          <a:prstGeom prst="rect">
            <a:avLst/>
          </a:prstGeom>
        </p:spPr>
      </p:pic>
      <p:sp>
        <p:nvSpPr>
          <p:cNvPr id="6" name="TextBox 5"/>
          <p:cNvSpPr txBox="1"/>
          <p:nvPr/>
        </p:nvSpPr>
        <p:spPr>
          <a:xfrm>
            <a:off x="0" y="6563972"/>
            <a:ext cx="5217459" cy="369332"/>
          </a:xfrm>
          <a:prstGeom prst="rect">
            <a:avLst/>
          </a:prstGeom>
          <a:noFill/>
        </p:spPr>
        <p:txBody>
          <a:bodyPr wrap="square" rtlCol="0">
            <a:spAutoFit/>
          </a:bodyPr>
          <a:lstStyle/>
          <a:p>
            <a:r>
              <a:rPr lang="en-US" dirty="0"/>
              <a:t>Boys’ Brigade 8</a:t>
            </a:r>
            <a:r>
              <a:rPr lang="en-US" baseline="30000" dirty="0"/>
              <a:t>th</a:t>
            </a:r>
            <a:r>
              <a:rPr lang="en-US" dirty="0"/>
              <a:t> </a:t>
            </a:r>
            <a:r>
              <a:rPr lang="en-US" dirty="0" err="1"/>
              <a:t>Petaling</a:t>
            </a:r>
            <a:r>
              <a:rPr lang="en-US" dirty="0"/>
              <a:t> Jaya Fire &amp; Rescue- Basic</a:t>
            </a:r>
          </a:p>
        </p:txBody>
      </p:sp>
      <p:sp>
        <p:nvSpPr>
          <p:cNvPr id="10" name="Title 9"/>
          <p:cNvSpPr>
            <a:spLocks noGrp="1"/>
          </p:cNvSpPr>
          <p:nvPr>
            <p:ph type="ctrTitle"/>
          </p:nvPr>
        </p:nvSpPr>
        <p:spPr>
          <a:xfrm>
            <a:off x="1523999" y="327803"/>
            <a:ext cx="9144000" cy="1069570"/>
          </a:xfrm>
        </p:spPr>
        <p:txBody>
          <a:bodyPr>
            <a:noAutofit/>
          </a:bodyPr>
          <a:lstStyle/>
          <a:p>
            <a:r>
              <a:rPr lang="en-US" sz="4800" dirty="0">
                <a:latin typeface="+mn-lt"/>
              </a:rPr>
              <a:t>Fire Escape Plan</a:t>
            </a:r>
          </a:p>
        </p:txBody>
      </p:sp>
      <p:sp>
        <p:nvSpPr>
          <p:cNvPr id="8" name="Subtitle 2">
            <a:extLst>
              <a:ext uri="{FF2B5EF4-FFF2-40B4-BE49-F238E27FC236}">
                <a16:creationId xmlns:a16="http://schemas.microsoft.com/office/drawing/2014/main" id="{317F1F59-ACF6-40B6-BB21-D2694BD8073A}"/>
              </a:ext>
            </a:extLst>
          </p:cNvPr>
          <p:cNvSpPr>
            <a:spLocks noGrp="1"/>
          </p:cNvSpPr>
          <p:nvPr>
            <p:ph type="subTitle" idx="1"/>
          </p:nvPr>
        </p:nvSpPr>
        <p:spPr>
          <a:xfrm>
            <a:off x="896471" y="1558456"/>
            <a:ext cx="9771528" cy="3379304"/>
          </a:xfrm>
        </p:spPr>
        <p:txBody>
          <a:bodyPr>
            <a:normAutofit/>
          </a:bodyPr>
          <a:lstStyle/>
          <a:p>
            <a:pPr marL="457200" indent="-457200" algn="l">
              <a:buFontTx/>
              <a:buChar char="-"/>
            </a:pPr>
            <a:r>
              <a:rPr lang="en-US" dirty="0">
                <a:latin typeface="Calibri (Body)"/>
              </a:rPr>
              <a:t>The goal is to reach outside as fast as possible with the least amount of effort required.</a:t>
            </a:r>
          </a:p>
          <a:p>
            <a:pPr marL="457200" indent="-457200" algn="l">
              <a:buFontTx/>
              <a:buChar char="-"/>
            </a:pPr>
            <a:r>
              <a:rPr lang="en-US" dirty="0">
                <a:latin typeface="Calibri (Body)"/>
              </a:rPr>
              <a:t>Inspect all possible exits and escape routes together with everyone in your household to plan together. </a:t>
            </a:r>
          </a:p>
          <a:p>
            <a:pPr marL="457200" indent="-457200" algn="l">
              <a:buFontTx/>
              <a:buChar char="-"/>
            </a:pPr>
            <a:r>
              <a:rPr lang="en-US" dirty="0">
                <a:latin typeface="Calibri (Body)"/>
              </a:rPr>
              <a:t>Choose an outside meeting place within a safe distance from the house to rendezvous together.</a:t>
            </a:r>
          </a:p>
          <a:p>
            <a:pPr marL="457200" indent="-457200" algn="l">
              <a:buFontTx/>
              <a:buChar char="-"/>
            </a:pPr>
            <a:r>
              <a:rPr lang="en-US" dirty="0">
                <a:latin typeface="Calibri (Body)"/>
              </a:rPr>
              <a:t>Be specific with your details to the emergency operator.</a:t>
            </a:r>
          </a:p>
          <a:p>
            <a:pPr marL="457200" indent="-457200" algn="l">
              <a:buFontTx/>
              <a:buChar char="-"/>
            </a:pPr>
            <a:r>
              <a:rPr lang="en-US" dirty="0">
                <a:latin typeface="Calibri (Body)"/>
              </a:rPr>
              <a:t>Remain outside until Firefighters has declared that it is safe.</a:t>
            </a:r>
          </a:p>
        </p:txBody>
      </p:sp>
      <p:pic>
        <p:nvPicPr>
          <p:cNvPr id="3" name="Picture 2">
            <a:extLst>
              <a:ext uri="{FF2B5EF4-FFF2-40B4-BE49-F238E27FC236}">
                <a16:creationId xmlns:a16="http://schemas.microsoft.com/office/drawing/2014/main" id="{AB58C729-92EA-4AF5-86D4-575E0AF00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208" y="4937760"/>
            <a:ext cx="3789291" cy="1495773"/>
          </a:xfrm>
          <a:prstGeom prst="rect">
            <a:avLst/>
          </a:prstGeom>
        </p:spPr>
      </p:pic>
    </p:spTree>
    <p:extLst>
      <p:ext uri="{BB962C8B-B14F-4D97-AF65-F5344CB8AC3E}">
        <p14:creationId xmlns:p14="http://schemas.microsoft.com/office/powerpoint/2010/main" val="83631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3B8936-0B10-4926-B9CD-0F8E23EA7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561" y="1501438"/>
            <a:ext cx="4528281" cy="41193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155" y="6037221"/>
            <a:ext cx="795374" cy="79201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5529" y="5933156"/>
            <a:ext cx="978269" cy="1000148"/>
          </a:xfrm>
          <a:prstGeom prst="rect">
            <a:avLst/>
          </a:prstGeom>
        </p:spPr>
      </p:pic>
      <p:sp>
        <p:nvSpPr>
          <p:cNvPr id="6" name="TextBox 5"/>
          <p:cNvSpPr txBox="1"/>
          <p:nvPr/>
        </p:nvSpPr>
        <p:spPr>
          <a:xfrm>
            <a:off x="0" y="6563972"/>
            <a:ext cx="5217459" cy="369332"/>
          </a:xfrm>
          <a:prstGeom prst="rect">
            <a:avLst/>
          </a:prstGeom>
          <a:noFill/>
        </p:spPr>
        <p:txBody>
          <a:bodyPr wrap="square" rtlCol="0">
            <a:spAutoFit/>
          </a:bodyPr>
          <a:lstStyle/>
          <a:p>
            <a:r>
              <a:rPr lang="en-US" dirty="0"/>
              <a:t>Boys’ Brigade 8</a:t>
            </a:r>
            <a:r>
              <a:rPr lang="en-US" baseline="30000" dirty="0"/>
              <a:t>th</a:t>
            </a:r>
            <a:r>
              <a:rPr lang="en-US" dirty="0"/>
              <a:t> </a:t>
            </a:r>
            <a:r>
              <a:rPr lang="en-US" dirty="0" err="1"/>
              <a:t>Petaling</a:t>
            </a:r>
            <a:r>
              <a:rPr lang="en-US" dirty="0"/>
              <a:t> Jaya Fire &amp; Rescue- Basic</a:t>
            </a:r>
          </a:p>
        </p:txBody>
      </p:sp>
      <p:sp>
        <p:nvSpPr>
          <p:cNvPr id="10" name="Title 9"/>
          <p:cNvSpPr>
            <a:spLocks noGrp="1"/>
          </p:cNvSpPr>
          <p:nvPr>
            <p:ph type="ctrTitle"/>
          </p:nvPr>
        </p:nvSpPr>
        <p:spPr>
          <a:xfrm>
            <a:off x="1523999" y="327803"/>
            <a:ext cx="9144000" cy="1069570"/>
          </a:xfrm>
        </p:spPr>
        <p:txBody>
          <a:bodyPr>
            <a:noAutofit/>
          </a:bodyPr>
          <a:lstStyle/>
          <a:p>
            <a:r>
              <a:rPr lang="en-US" sz="4800" u="sng" dirty="0">
                <a:latin typeface="+mn-lt"/>
              </a:rPr>
              <a:t>Optional</a:t>
            </a:r>
            <a:r>
              <a:rPr lang="en-US" sz="4800" dirty="0">
                <a:latin typeface="+mn-lt"/>
              </a:rPr>
              <a:t> Assignment (2 marks) </a:t>
            </a:r>
          </a:p>
        </p:txBody>
      </p:sp>
      <p:sp>
        <p:nvSpPr>
          <p:cNvPr id="8" name="Subtitle 2">
            <a:extLst>
              <a:ext uri="{FF2B5EF4-FFF2-40B4-BE49-F238E27FC236}">
                <a16:creationId xmlns:a16="http://schemas.microsoft.com/office/drawing/2014/main" id="{317F1F59-ACF6-40B6-BB21-D2694BD8073A}"/>
              </a:ext>
            </a:extLst>
          </p:cNvPr>
          <p:cNvSpPr>
            <a:spLocks noGrp="1"/>
          </p:cNvSpPr>
          <p:nvPr>
            <p:ph type="subTitle" idx="1"/>
          </p:nvPr>
        </p:nvSpPr>
        <p:spPr>
          <a:xfrm>
            <a:off x="896470" y="1558455"/>
            <a:ext cx="5703113" cy="4119372"/>
          </a:xfrm>
        </p:spPr>
        <p:txBody>
          <a:bodyPr>
            <a:normAutofit fontScale="92500" lnSpcReduction="10000"/>
          </a:bodyPr>
          <a:lstStyle/>
          <a:p>
            <a:pPr marL="457200" indent="-457200" algn="l">
              <a:buFontTx/>
              <a:buChar char="-"/>
            </a:pPr>
            <a:endParaRPr lang="en-US" sz="2800" dirty="0">
              <a:latin typeface="Calibri (Body)"/>
            </a:endParaRPr>
          </a:p>
          <a:p>
            <a:pPr marL="457200" indent="-457200" algn="l">
              <a:buFontTx/>
              <a:buChar char="-"/>
            </a:pPr>
            <a:r>
              <a:rPr lang="en-US" sz="2800" dirty="0">
                <a:latin typeface="Calibri (Body)"/>
              </a:rPr>
              <a:t>Sketch a </a:t>
            </a:r>
            <a:r>
              <a:rPr lang="en-US" sz="2800" u="sng" dirty="0">
                <a:latin typeface="Calibri (Body)"/>
              </a:rPr>
              <a:t>detailed</a:t>
            </a:r>
            <a:r>
              <a:rPr lang="en-US" sz="2800" dirty="0">
                <a:latin typeface="Calibri (Body)"/>
              </a:rPr>
              <a:t> plan of your </a:t>
            </a:r>
            <a:r>
              <a:rPr lang="en-US" sz="2800" b="1" dirty="0">
                <a:latin typeface="Calibri (Body)"/>
              </a:rPr>
              <a:t>‘Fire Escape’ </a:t>
            </a:r>
            <a:r>
              <a:rPr lang="en-US" sz="2800" dirty="0">
                <a:latin typeface="Calibri (Body)"/>
              </a:rPr>
              <a:t>with the </a:t>
            </a:r>
            <a:r>
              <a:rPr lang="en-US" sz="2800" u="sng" dirty="0">
                <a:latin typeface="Calibri (Body)"/>
              </a:rPr>
              <a:t>route</a:t>
            </a:r>
            <a:r>
              <a:rPr lang="en-US" sz="2800" dirty="0">
                <a:latin typeface="Calibri (Body)"/>
              </a:rPr>
              <a:t> to be taken from your house with the least amount of time. </a:t>
            </a:r>
          </a:p>
          <a:p>
            <a:pPr marL="457200" indent="-457200" algn="l">
              <a:buFontTx/>
              <a:buChar char="-"/>
            </a:pPr>
            <a:r>
              <a:rPr lang="en-US" sz="2800" dirty="0">
                <a:latin typeface="Calibri (Body)"/>
              </a:rPr>
              <a:t>State the procedure needed for your plan to succeed. </a:t>
            </a:r>
          </a:p>
          <a:p>
            <a:pPr marL="457200" indent="-457200" algn="l">
              <a:buFontTx/>
              <a:buChar char="-"/>
            </a:pPr>
            <a:r>
              <a:rPr lang="en-US" sz="2800" dirty="0">
                <a:latin typeface="Calibri (Body)"/>
              </a:rPr>
              <a:t>Specify the total time required from your house to the ‘Safe Zone’.</a:t>
            </a:r>
          </a:p>
          <a:p>
            <a:pPr marL="457200" indent="-457200" algn="l">
              <a:buFontTx/>
              <a:buChar char="-"/>
            </a:pPr>
            <a:r>
              <a:rPr lang="en-US" sz="2800" u="sng" dirty="0">
                <a:latin typeface="Calibri (Body)"/>
              </a:rPr>
              <a:t>Due date</a:t>
            </a:r>
            <a:r>
              <a:rPr lang="en-US" sz="2800" dirty="0">
                <a:latin typeface="Calibri (Body)"/>
              </a:rPr>
              <a:t> submit is before the end of the course.</a:t>
            </a:r>
          </a:p>
          <a:p>
            <a:pPr marL="457200" indent="-457200" algn="l">
              <a:buFontTx/>
              <a:buChar char="-"/>
            </a:pPr>
            <a:endParaRPr lang="en-US" sz="2800" dirty="0">
              <a:latin typeface="Calibri (Body)"/>
            </a:endParaRPr>
          </a:p>
        </p:txBody>
      </p:sp>
      <p:pic>
        <p:nvPicPr>
          <p:cNvPr id="11" name="Picture 10">
            <a:extLst>
              <a:ext uri="{FF2B5EF4-FFF2-40B4-BE49-F238E27FC236}">
                <a16:creationId xmlns:a16="http://schemas.microsoft.com/office/drawing/2014/main" id="{7FD33086-A762-49B8-83D9-0BF9989A02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470" y="5635950"/>
            <a:ext cx="620462" cy="620462"/>
          </a:xfrm>
          <a:prstGeom prst="rect">
            <a:avLst/>
          </a:prstGeom>
        </p:spPr>
      </p:pic>
      <p:sp>
        <p:nvSpPr>
          <p:cNvPr id="12" name="Subtitle 2">
            <a:extLst>
              <a:ext uri="{FF2B5EF4-FFF2-40B4-BE49-F238E27FC236}">
                <a16:creationId xmlns:a16="http://schemas.microsoft.com/office/drawing/2014/main" id="{620EA4AC-B8B2-4ECF-A221-E86DB7A491CA}"/>
              </a:ext>
            </a:extLst>
          </p:cNvPr>
          <p:cNvSpPr txBox="1">
            <a:spLocks/>
          </p:cNvSpPr>
          <p:nvPr/>
        </p:nvSpPr>
        <p:spPr>
          <a:xfrm>
            <a:off x="1411041" y="5861735"/>
            <a:ext cx="2699334" cy="2455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t>Additional reads: </a:t>
            </a:r>
            <a:r>
              <a:rPr lang="en-US" sz="1000" dirty="0">
                <a:hlinkClick r:id="rId6"/>
              </a:rPr>
              <a:t>https://bit.ly/2DcEUHS</a:t>
            </a:r>
            <a:r>
              <a:rPr lang="en-US" sz="1000" dirty="0"/>
              <a:t> </a:t>
            </a:r>
          </a:p>
          <a:p>
            <a:pPr marL="342900" indent="-342900" algn="l">
              <a:buFontTx/>
              <a:buChar char="-"/>
            </a:pPr>
            <a:endParaRPr lang="en-US" sz="2800" dirty="0"/>
          </a:p>
        </p:txBody>
      </p:sp>
    </p:spTree>
    <p:extLst>
      <p:ext uri="{BB962C8B-B14F-4D97-AF65-F5344CB8AC3E}">
        <p14:creationId xmlns:p14="http://schemas.microsoft.com/office/powerpoint/2010/main" val="401392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A8B79A-8CDD-4660-9DFA-8CC53604D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471" y="5807718"/>
            <a:ext cx="620462" cy="620462"/>
          </a:xfrm>
          <a:prstGeom prst="rect">
            <a:avLst/>
          </a:prstGeom>
        </p:spPr>
      </p:pic>
      <p:sp>
        <p:nvSpPr>
          <p:cNvPr id="12" name="Subtitle 2">
            <a:extLst>
              <a:ext uri="{FF2B5EF4-FFF2-40B4-BE49-F238E27FC236}">
                <a16:creationId xmlns:a16="http://schemas.microsoft.com/office/drawing/2014/main" id="{51CF874E-E1AE-47E1-86C4-E6651EE130D9}"/>
              </a:ext>
            </a:extLst>
          </p:cNvPr>
          <p:cNvSpPr txBox="1">
            <a:spLocks/>
          </p:cNvSpPr>
          <p:nvPr/>
        </p:nvSpPr>
        <p:spPr>
          <a:xfrm>
            <a:off x="1411042" y="6033503"/>
            <a:ext cx="2699334" cy="2455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t>Additional reads: </a:t>
            </a:r>
            <a:r>
              <a:rPr lang="en-US" sz="1000" dirty="0">
                <a:hlinkClick r:id="rId3"/>
              </a:rPr>
              <a:t>https://bit.ly/2GO4RPK</a:t>
            </a:r>
            <a:r>
              <a:rPr lang="en-US" sz="1000" dirty="0"/>
              <a:t> </a:t>
            </a:r>
          </a:p>
          <a:p>
            <a:pPr marL="342900" indent="-342900" algn="l">
              <a:buFontTx/>
              <a:buChar char="-"/>
            </a:pPr>
            <a:endParaRPr lang="en-US" sz="2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0155" y="6037221"/>
            <a:ext cx="795374" cy="79201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5529" y="5933156"/>
            <a:ext cx="978269" cy="1000148"/>
          </a:xfrm>
          <a:prstGeom prst="rect">
            <a:avLst/>
          </a:prstGeom>
        </p:spPr>
      </p:pic>
      <p:sp>
        <p:nvSpPr>
          <p:cNvPr id="6" name="TextBox 5"/>
          <p:cNvSpPr txBox="1"/>
          <p:nvPr/>
        </p:nvSpPr>
        <p:spPr>
          <a:xfrm>
            <a:off x="0" y="6563972"/>
            <a:ext cx="5217459" cy="369332"/>
          </a:xfrm>
          <a:prstGeom prst="rect">
            <a:avLst/>
          </a:prstGeom>
          <a:noFill/>
        </p:spPr>
        <p:txBody>
          <a:bodyPr wrap="square" rtlCol="0">
            <a:spAutoFit/>
          </a:bodyPr>
          <a:lstStyle/>
          <a:p>
            <a:r>
              <a:rPr lang="en-US" dirty="0"/>
              <a:t>Boys’ Brigade 8</a:t>
            </a:r>
            <a:r>
              <a:rPr lang="en-US" baseline="30000" dirty="0"/>
              <a:t>th</a:t>
            </a:r>
            <a:r>
              <a:rPr lang="en-US" dirty="0"/>
              <a:t> </a:t>
            </a:r>
            <a:r>
              <a:rPr lang="en-US" dirty="0" err="1"/>
              <a:t>Petaling</a:t>
            </a:r>
            <a:r>
              <a:rPr lang="en-US" dirty="0"/>
              <a:t> Jaya Fire &amp; Rescue- Basic</a:t>
            </a:r>
          </a:p>
        </p:txBody>
      </p:sp>
      <p:sp>
        <p:nvSpPr>
          <p:cNvPr id="10" name="Title 9"/>
          <p:cNvSpPr>
            <a:spLocks noGrp="1"/>
          </p:cNvSpPr>
          <p:nvPr>
            <p:ph type="ctrTitle"/>
          </p:nvPr>
        </p:nvSpPr>
        <p:spPr>
          <a:xfrm>
            <a:off x="1523999" y="327803"/>
            <a:ext cx="9144000" cy="1069570"/>
          </a:xfrm>
        </p:spPr>
        <p:txBody>
          <a:bodyPr>
            <a:noAutofit/>
          </a:bodyPr>
          <a:lstStyle/>
          <a:p>
            <a:r>
              <a:rPr lang="en-US" sz="4800" dirty="0">
                <a:latin typeface="+mn-lt"/>
              </a:rPr>
              <a:t>Electrical Safety</a:t>
            </a:r>
          </a:p>
        </p:txBody>
      </p:sp>
      <p:sp>
        <p:nvSpPr>
          <p:cNvPr id="8" name="Subtitle 2">
            <a:extLst>
              <a:ext uri="{FF2B5EF4-FFF2-40B4-BE49-F238E27FC236}">
                <a16:creationId xmlns:a16="http://schemas.microsoft.com/office/drawing/2014/main" id="{317F1F59-ACF6-40B6-BB21-D2694BD8073A}"/>
              </a:ext>
            </a:extLst>
          </p:cNvPr>
          <p:cNvSpPr>
            <a:spLocks noGrp="1"/>
          </p:cNvSpPr>
          <p:nvPr>
            <p:ph type="subTitle" idx="1"/>
          </p:nvPr>
        </p:nvSpPr>
        <p:spPr>
          <a:xfrm>
            <a:off x="896471" y="1558456"/>
            <a:ext cx="9771528" cy="4329622"/>
          </a:xfrm>
        </p:spPr>
        <p:txBody>
          <a:bodyPr>
            <a:normAutofit fontScale="92500"/>
          </a:bodyPr>
          <a:lstStyle/>
          <a:p>
            <a:pPr marL="457200" indent="-457200" algn="l">
              <a:buFontTx/>
              <a:buChar char="-"/>
            </a:pPr>
            <a:r>
              <a:rPr lang="en-US" sz="2800" dirty="0">
                <a:latin typeface="Calibri (Body)"/>
              </a:rPr>
              <a:t>Check all cords, plugs, surge protectors and extension cords for frayed casing, exposed wire – Replace immediately.</a:t>
            </a:r>
          </a:p>
          <a:p>
            <a:pPr marL="457200" indent="-457200" algn="l">
              <a:buFontTx/>
              <a:buChar char="-"/>
            </a:pPr>
            <a:r>
              <a:rPr lang="en-US" sz="2800" dirty="0">
                <a:latin typeface="Calibri (Body)"/>
              </a:rPr>
              <a:t>Never run extension cords under carpets or over door thresholds.</a:t>
            </a:r>
          </a:p>
          <a:p>
            <a:pPr marL="457200" indent="-457200" algn="l">
              <a:buFontTx/>
              <a:buChar char="-"/>
            </a:pPr>
            <a:r>
              <a:rPr lang="en-US" sz="2800" dirty="0">
                <a:latin typeface="Calibri (Body)"/>
              </a:rPr>
              <a:t>Do not </a:t>
            </a:r>
            <a:r>
              <a:rPr lang="en-US" sz="2800" b="1" dirty="0">
                <a:latin typeface="Calibri (Body)"/>
              </a:rPr>
              <a:t>OVERLOAD</a:t>
            </a:r>
            <a:r>
              <a:rPr lang="en-US" sz="2800" dirty="0">
                <a:latin typeface="Calibri (Body)"/>
              </a:rPr>
              <a:t> one outlet with several high-wattage.</a:t>
            </a:r>
          </a:p>
          <a:p>
            <a:pPr marL="457200" indent="-457200" algn="l">
              <a:buFontTx/>
              <a:buChar char="-"/>
            </a:pPr>
            <a:r>
              <a:rPr lang="en-US" sz="2800" dirty="0">
                <a:latin typeface="Calibri (Body)"/>
              </a:rPr>
              <a:t>Place heat-producing appliances away from flammable or combustible goods</a:t>
            </a:r>
          </a:p>
          <a:p>
            <a:pPr marL="457200" indent="-457200" algn="l">
              <a:buFontTx/>
              <a:buChar char="-"/>
            </a:pPr>
            <a:r>
              <a:rPr lang="en-US" sz="2800" dirty="0">
                <a:latin typeface="Calibri (Body)"/>
              </a:rPr>
              <a:t>Keep your kitchen exhaust fan clean and free from grease, lint and other obstructions.</a:t>
            </a:r>
          </a:p>
          <a:p>
            <a:pPr marL="457200" indent="-457200" algn="l">
              <a:buFontTx/>
              <a:buChar char="-"/>
            </a:pPr>
            <a:r>
              <a:rPr lang="en-US" sz="2800" dirty="0">
                <a:latin typeface="Calibri (Body)"/>
              </a:rPr>
              <a:t>Replace any electrical items when outlet sparks appear immediately!</a:t>
            </a:r>
          </a:p>
        </p:txBody>
      </p:sp>
      <p:pic>
        <p:nvPicPr>
          <p:cNvPr id="9" name="Picture 8">
            <a:extLst>
              <a:ext uri="{FF2B5EF4-FFF2-40B4-BE49-F238E27FC236}">
                <a16:creationId xmlns:a16="http://schemas.microsoft.com/office/drawing/2014/main" id="{65F1DA27-509E-4EEF-9C68-8C646F67E8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88165" y="4708326"/>
            <a:ext cx="1511990" cy="1724903"/>
          </a:xfrm>
          <a:prstGeom prst="rect">
            <a:avLst/>
          </a:prstGeom>
        </p:spPr>
      </p:pic>
    </p:spTree>
    <p:extLst>
      <p:ext uri="{BB962C8B-B14F-4D97-AF65-F5344CB8AC3E}">
        <p14:creationId xmlns:p14="http://schemas.microsoft.com/office/powerpoint/2010/main" val="1110018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0155" y="6037221"/>
            <a:ext cx="795374" cy="7920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529" y="5933156"/>
            <a:ext cx="978269" cy="1000148"/>
          </a:xfrm>
          <a:prstGeom prst="rect">
            <a:avLst/>
          </a:prstGeom>
        </p:spPr>
      </p:pic>
      <p:sp>
        <p:nvSpPr>
          <p:cNvPr id="6" name="TextBox 5"/>
          <p:cNvSpPr txBox="1"/>
          <p:nvPr/>
        </p:nvSpPr>
        <p:spPr>
          <a:xfrm>
            <a:off x="0" y="6563972"/>
            <a:ext cx="5217459" cy="369332"/>
          </a:xfrm>
          <a:prstGeom prst="rect">
            <a:avLst/>
          </a:prstGeom>
          <a:noFill/>
        </p:spPr>
        <p:txBody>
          <a:bodyPr wrap="square" rtlCol="0">
            <a:spAutoFit/>
          </a:bodyPr>
          <a:lstStyle/>
          <a:p>
            <a:r>
              <a:rPr lang="en-US" dirty="0"/>
              <a:t>Boys’ Brigade 8</a:t>
            </a:r>
            <a:r>
              <a:rPr lang="en-US" baseline="30000" dirty="0"/>
              <a:t>th</a:t>
            </a:r>
            <a:r>
              <a:rPr lang="en-US" dirty="0"/>
              <a:t> </a:t>
            </a:r>
            <a:r>
              <a:rPr lang="en-US" dirty="0" err="1"/>
              <a:t>Petaling</a:t>
            </a:r>
            <a:r>
              <a:rPr lang="en-US" dirty="0"/>
              <a:t> Jaya Fire &amp; Rescue- Basic</a:t>
            </a:r>
          </a:p>
        </p:txBody>
      </p:sp>
      <p:sp>
        <p:nvSpPr>
          <p:cNvPr id="10" name="Title 9"/>
          <p:cNvSpPr>
            <a:spLocks noGrp="1"/>
          </p:cNvSpPr>
          <p:nvPr>
            <p:ph type="ctrTitle"/>
          </p:nvPr>
        </p:nvSpPr>
        <p:spPr>
          <a:xfrm>
            <a:off x="1523999" y="231780"/>
            <a:ext cx="9144000" cy="869227"/>
          </a:xfrm>
        </p:spPr>
        <p:txBody>
          <a:bodyPr>
            <a:noAutofit/>
          </a:bodyPr>
          <a:lstStyle/>
          <a:p>
            <a:r>
              <a:rPr lang="en-US" sz="4800" dirty="0">
                <a:latin typeface="+mn-lt"/>
              </a:rPr>
              <a:t>First Aid Applications</a:t>
            </a:r>
          </a:p>
        </p:txBody>
      </p:sp>
      <p:sp>
        <p:nvSpPr>
          <p:cNvPr id="13" name="Rectangle 7">
            <a:extLst>
              <a:ext uri="{FF2B5EF4-FFF2-40B4-BE49-F238E27FC236}">
                <a16:creationId xmlns:a16="http://schemas.microsoft.com/office/drawing/2014/main" id="{447CA413-86F6-4FF5-B00A-FF2DC6BF1818}"/>
              </a:ext>
            </a:extLst>
          </p:cNvPr>
          <p:cNvSpPr>
            <a:spLocks noChangeArrowheads="1"/>
          </p:cNvSpPr>
          <p:nvPr/>
        </p:nvSpPr>
        <p:spPr bwMode="auto">
          <a:xfrm>
            <a:off x="796143" y="1353829"/>
            <a:ext cx="5337352" cy="20621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latin typeface="+mn-lt"/>
              </a:rPr>
              <a:t>First-degree</a:t>
            </a:r>
            <a:r>
              <a:rPr lang="en-US" altLang="en-US" sz="1800" dirty="0">
                <a:latin typeface="+mn-lt"/>
              </a:rPr>
              <a:t> </a:t>
            </a:r>
            <a:r>
              <a:rPr lang="en-US" altLang="en-US" dirty="0">
                <a:latin typeface="+mn-lt"/>
              </a:rPr>
              <a:t>burns damage only the outer layer of skin</a:t>
            </a:r>
            <a:endParaRPr lang="en-US" altLang="en-US" sz="1800" dirty="0">
              <a:latin typeface="+mn-lt"/>
            </a:endParaRPr>
          </a:p>
          <a:p>
            <a:r>
              <a:rPr lang="en-US" altLang="en-US" sz="2400" b="1" dirty="0">
                <a:latin typeface="+mn-lt"/>
              </a:rPr>
              <a:t>Second-degree</a:t>
            </a:r>
            <a:r>
              <a:rPr lang="en-US" altLang="en-US" sz="1800" dirty="0">
                <a:latin typeface="+mn-lt"/>
              </a:rPr>
              <a:t> burns damage the outer layer and the layer underneath</a:t>
            </a:r>
          </a:p>
          <a:p>
            <a:r>
              <a:rPr lang="en-US" altLang="en-US" sz="2400" b="1" dirty="0">
                <a:latin typeface="+mn-lt"/>
              </a:rPr>
              <a:t>Third-degree</a:t>
            </a:r>
            <a:r>
              <a:rPr lang="en-US" altLang="en-US" sz="1800" dirty="0">
                <a:latin typeface="+mn-lt"/>
              </a:rPr>
              <a:t> burns damage or destroy the deepest layer of skin and tissues underneath</a:t>
            </a:r>
          </a:p>
        </p:txBody>
      </p:sp>
      <p:pic>
        <p:nvPicPr>
          <p:cNvPr id="3" name="Picture 2">
            <a:extLst>
              <a:ext uri="{FF2B5EF4-FFF2-40B4-BE49-F238E27FC236}">
                <a16:creationId xmlns:a16="http://schemas.microsoft.com/office/drawing/2014/main" id="{0A50FE11-A9DE-4154-9C91-336E887DF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3495" y="1587653"/>
            <a:ext cx="4548890" cy="2555649"/>
          </a:xfrm>
          <a:prstGeom prst="rect">
            <a:avLst/>
          </a:prstGeom>
        </p:spPr>
      </p:pic>
      <p:sp>
        <p:nvSpPr>
          <p:cNvPr id="22" name="Rectangle 4">
            <a:extLst>
              <a:ext uri="{FF2B5EF4-FFF2-40B4-BE49-F238E27FC236}">
                <a16:creationId xmlns:a16="http://schemas.microsoft.com/office/drawing/2014/main" id="{B9D570B5-E329-4C1D-A916-4DF4BCBB4068}"/>
              </a:ext>
            </a:extLst>
          </p:cNvPr>
          <p:cNvSpPr>
            <a:spLocks noGrp="1" noChangeArrowheads="1"/>
          </p:cNvSpPr>
          <p:nvPr>
            <p:ph type="subTitle" idx="1"/>
          </p:nvPr>
        </p:nvSpPr>
        <p:spPr bwMode="auto">
          <a:xfrm>
            <a:off x="796143" y="3442069"/>
            <a:ext cx="10599712" cy="291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347663" indent="-233363">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spcBef>
                <a:spcPct val="5000"/>
              </a:spcBef>
              <a:spcAft>
                <a:spcPct val="5000"/>
              </a:spcAft>
            </a:pPr>
            <a:r>
              <a:rPr lang="en-US" altLang="en-US" sz="1200" b="1" dirty="0">
                <a:latin typeface="Century Gothic" panose="020B0502020202020204" pitchFamily="34" charset="0"/>
              </a:rPr>
              <a:t>Stop the Burning Process</a:t>
            </a:r>
          </a:p>
          <a:p>
            <a:pPr lvl="1" algn="l">
              <a:spcBef>
                <a:spcPct val="5000"/>
              </a:spcBef>
              <a:spcAft>
                <a:spcPct val="5000"/>
              </a:spcAft>
              <a:buFontTx/>
              <a:buChar char="•"/>
            </a:pPr>
            <a:r>
              <a:rPr lang="en-US" altLang="en-US" sz="1100" dirty="0">
                <a:latin typeface="Century Gothic" panose="020B0502020202020204" pitchFamily="34" charset="0"/>
              </a:rPr>
              <a:t>Remove smoldering clothing</a:t>
            </a:r>
          </a:p>
          <a:p>
            <a:pPr lvl="1" algn="l">
              <a:spcBef>
                <a:spcPct val="5000"/>
              </a:spcBef>
              <a:spcAft>
                <a:spcPct val="5000"/>
              </a:spcAft>
              <a:buFontTx/>
              <a:buChar char="•"/>
            </a:pPr>
            <a:r>
              <a:rPr lang="en-US" altLang="en-US" sz="1100" dirty="0">
                <a:latin typeface="Century Gothic" panose="020B0502020202020204" pitchFamily="34" charset="0"/>
              </a:rPr>
              <a:t>Brush off dry chemicals</a:t>
            </a:r>
          </a:p>
          <a:p>
            <a:pPr lvl="1" algn="l">
              <a:spcBef>
                <a:spcPct val="5000"/>
              </a:spcBef>
              <a:spcAft>
                <a:spcPct val="5000"/>
              </a:spcAft>
              <a:buFontTx/>
              <a:buChar char="•"/>
            </a:pPr>
            <a:r>
              <a:rPr lang="en-US" altLang="en-US" sz="1100" dirty="0">
                <a:latin typeface="Century Gothic" panose="020B0502020202020204" pitchFamily="34" charset="0"/>
              </a:rPr>
              <a:t>Irrigate liquid chemicals</a:t>
            </a:r>
          </a:p>
          <a:p>
            <a:pPr algn="l">
              <a:spcBef>
                <a:spcPct val="5000"/>
              </a:spcBef>
              <a:spcAft>
                <a:spcPct val="5000"/>
              </a:spcAft>
            </a:pPr>
            <a:r>
              <a:rPr lang="en-US" altLang="en-US" sz="1200" b="1" dirty="0">
                <a:latin typeface="Century Gothic" panose="020B0502020202020204" pitchFamily="34" charset="0"/>
              </a:rPr>
              <a:t>Cool the burn</a:t>
            </a:r>
            <a:endParaRPr lang="en-US" altLang="en-US" sz="1200" dirty="0">
              <a:latin typeface="Century Gothic" panose="020B0502020202020204" pitchFamily="34" charset="0"/>
            </a:endParaRPr>
          </a:p>
          <a:p>
            <a:pPr lvl="1" algn="l">
              <a:spcBef>
                <a:spcPct val="5000"/>
              </a:spcBef>
              <a:spcAft>
                <a:spcPct val="5000"/>
              </a:spcAft>
              <a:buFontTx/>
              <a:buChar char="•"/>
            </a:pPr>
            <a:r>
              <a:rPr lang="en-US" altLang="en-US" sz="1100" dirty="0">
                <a:latin typeface="Century Gothic" panose="020B0502020202020204" pitchFamily="34" charset="0"/>
              </a:rPr>
              <a:t>Hold the burned area under cool (not cold) running water for 10 or 15 minutes or until the pain subsides. If this is impractical, immerse the burn in cool water or cool it with cold compresses. Cooling the burn reduces swelling by conducting heat away from the skin. Don't use ice or ice water. Putting ice directly on a burn can cause further damage to the wound.</a:t>
            </a:r>
          </a:p>
          <a:p>
            <a:pPr lvl="1" algn="l">
              <a:spcBef>
                <a:spcPct val="5000"/>
              </a:spcBef>
              <a:spcAft>
                <a:spcPct val="5000"/>
              </a:spcAft>
              <a:buFontTx/>
              <a:buChar char="•"/>
            </a:pPr>
            <a:r>
              <a:rPr lang="en-US" altLang="en-US" sz="1100" dirty="0">
                <a:latin typeface="Century Gothic" panose="020B0502020202020204" pitchFamily="34" charset="0"/>
              </a:rPr>
              <a:t>Do not remove clothing is the liquid is already cooled off</a:t>
            </a:r>
          </a:p>
          <a:p>
            <a:pPr algn="l">
              <a:spcBef>
                <a:spcPct val="5000"/>
              </a:spcBef>
              <a:spcAft>
                <a:spcPct val="5000"/>
              </a:spcAft>
            </a:pPr>
            <a:r>
              <a:rPr lang="en-US" altLang="en-US" sz="1200" b="1" dirty="0">
                <a:latin typeface="Century Gothic" panose="020B0502020202020204" pitchFamily="34" charset="0"/>
              </a:rPr>
              <a:t>Clean the wound</a:t>
            </a:r>
            <a:r>
              <a:rPr lang="en-US" altLang="en-US" sz="1200" dirty="0">
                <a:latin typeface="Century Gothic" panose="020B0502020202020204" pitchFamily="34" charset="0"/>
              </a:rPr>
              <a:t> </a:t>
            </a:r>
          </a:p>
          <a:p>
            <a:pPr lvl="1" algn="l">
              <a:spcBef>
                <a:spcPct val="5000"/>
              </a:spcBef>
              <a:spcAft>
                <a:spcPct val="5000"/>
              </a:spcAft>
              <a:buFontTx/>
              <a:buChar char="•"/>
            </a:pPr>
            <a:r>
              <a:rPr lang="en-US" altLang="en-US" sz="1100" dirty="0">
                <a:latin typeface="Century Gothic" panose="020B0502020202020204" pitchFamily="34" charset="0"/>
              </a:rPr>
              <a:t>Use mild soap and tap water to wash the injury. Gently remove any loose bits of debris in the wound. If blisters are intact, don't break them.</a:t>
            </a:r>
          </a:p>
          <a:p>
            <a:pPr algn="l">
              <a:spcBef>
                <a:spcPct val="5000"/>
              </a:spcBef>
              <a:spcAft>
                <a:spcPct val="5000"/>
              </a:spcAft>
            </a:pPr>
            <a:r>
              <a:rPr lang="en-US" altLang="en-US" sz="1200" b="1" dirty="0">
                <a:latin typeface="Century Gothic" panose="020B0502020202020204" pitchFamily="34" charset="0"/>
              </a:rPr>
              <a:t>Apply an ointment</a:t>
            </a:r>
          </a:p>
          <a:p>
            <a:pPr lvl="1" algn="l">
              <a:spcBef>
                <a:spcPct val="5000"/>
              </a:spcBef>
              <a:spcAft>
                <a:spcPct val="5000"/>
              </a:spcAft>
              <a:buFontTx/>
              <a:buChar char="•"/>
            </a:pPr>
            <a:r>
              <a:rPr lang="en-US" altLang="en-US" sz="1100" dirty="0">
                <a:latin typeface="Century Gothic" panose="020B0502020202020204" pitchFamily="34" charset="0"/>
              </a:rPr>
              <a:t>Use anesthetic cream, burnt ointment, or aloe gel to soothe the area and prevent dryness. </a:t>
            </a:r>
          </a:p>
          <a:p>
            <a:pPr algn="l">
              <a:spcBef>
                <a:spcPct val="5000"/>
              </a:spcBef>
              <a:spcAft>
                <a:spcPct val="5000"/>
              </a:spcAft>
            </a:pPr>
            <a:r>
              <a:rPr lang="en-US" altLang="en-US" sz="1200" b="1" dirty="0">
                <a:latin typeface="Century Gothic" panose="020B0502020202020204" pitchFamily="34" charset="0"/>
              </a:rPr>
              <a:t>Cover the burn </a:t>
            </a:r>
          </a:p>
          <a:p>
            <a:pPr lvl="1" algn="l">
              <a:spcBef>
                <a:spcPct val="5000"/>
              </a:spcBef>
              <a:spcAft>
                <a:spcPct val="5000"/>
              </a:spcAft>
              <a:buFontTx/>
              <a:buChar char="•"/>
            </a:pPr>
            <a:r>
              <a:rPr lang="en-US" altLang="en-US" sz="1100" dirty="0">
                <a:latin typeface="Century Gothic" panose="020B0502020202020204" pitchFamily="34" charset="0"/>
              </a:rPr>
              <a:t>Use sterile gauze bandage or clean handkerchief. Don't use</a:t>
            </a:r>
            <a:r>
              <a:rPr lang="en-US" altLang="en-US" sz="1100" b="1" dirty="0">
                <a:latin typeface="Century Gothic" panose="020B0502020202020204" pitchFamily="34" charset="0"/>
              </a:rPr>
              <a:t> </a:t>
            </a:r>
            <a:r>
              <a:rPr lang="en-US" altLang="en-US" sz="1100" dirty="0">
                <a:latin typeface="Century Gothic" panose="020B0502020202020204" pitchFamily="34" charset="0"/>
              </a:rPr>
              <a:t>fluffy cotton, or other material that may get lint in the wound. Wrap the gauze loosely to avoid putting pressure on burned skin. Bandaging keeps air off the burn, reduces pain and protects blistered skin. </a:t>
            </a:r>
          </a:p>
        </p:txBody>
      </p:sp>
    </p:spTree>
    <p:extLst>
      <p:ext uri="{BB962C8B-B14F-4D97-AF65-F5344CB8AC3E}">
        <p14:creationId xmlns:p14="http://schemas.microsoft.com/office/powerpoint/2010/main" val="294511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1864935"/>
            <a:ext cx="9470316" cy="2241700"/>
          </a:xfrm>
        </p:spPr>
        <p:txBody>
          <a:bodyPr>
            <a:normAutofit fontScale="77500" lnSpcReduction="20000"/>
          </a:bodyPr>
          <a:lstStyle/>
          <a:p>
            <a:pPr marL="342900" indent="-342900">
              <a:buFontTx/>
              <a:buChar char="-"/>
            </a:pPr>
            <a:r>
              <a:rPr lang="en-US" sz="2800" dirty="0">
                <a:latin typeface="Calibri (Body)"/>
              </a:rPr>
              <a:t>Fire Extinguisher Types</a:t>
            </a:r>
          </a:p>
          <a:p>
            <a:pPr marL="342900" indent="-342900">
              <a:buFontTx/>
              <a:buChar char="-"/>
            </a:pPr>
            <a:r>
              <a:rPr lang="en-US" sz="2800" dirty="0">
                <a:latin typeface="Calibri (Body)"/>
              </a:rPr>
              <a:t>Handling Fire Extinguishers</a:t>
            </a:r>
          </a:p>
          <a:p>
            <a:pPr marL="342900" indent="-342900">
              <a:buFontTx/>
              <a:buChar char="-"/>
            </a:pPr>
            <a:r>
              <a:rPr lang="en-US" sz="2800" dirty="0">
                <a:latin typeface="Calibri (Body)"/>
              </a:rPr>
              <a:t>Fire Blankets</a:t>
            </a:r>
          </a:p>
          <a:p>
            <a:pPr marL="342900" indent="-342900">
              <a:buFontTx/>
              <a:buChar char="-"/>
            </a:pPr>
            <a:r>
              <a:rPr lang="en-US" sz="2800" dirty="0">
                <a:latin typeface="Calibri (Body)"/>
              </a:rPr>
              <a:t>Fire Safety In Public</a:t>
            </a:r>
          </a:p>
          <a:p>
            <a:pPr marL="342900" indent="-342900">
              <a:buFontTx/>
              <a:buChar char="-"/>
            </a:pPr>
            <a:r>
              <a:rPr lang="en-US" sz="2800" dirty="0">
                <a:latin typeface="Calibri (Body)"/>
              </a:rPr>
              <a:t>Fire Safety Planning At Home</a:t>
            </a:r>
          </a:p>
          <a:p>
            <a:pPr marL="342900" indent="-342900">
              <a:buFontTx/>
              <a:buChar char="-"/>
            </a:pPr>
            <a:r>
              <a:rPr lang="en-US" sz="2800" dirty="0"/>
              <a:t>First-Aid applications</a:t>
            </a:r>
          </a:p>
          <a:p>
            <a:pPr marL="342900" indent="-342900">
              <a:buFontTx/>
              <a:buChar char="-"/>
            </a:pPr>
            <a:endParaRPr lang="en-US" sz="2800" dirty="0">
              <a:latin typeface="Calibri (Body)"/>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0155" y="6037221"/>
            <a:ext cx="795374" cy="7920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529" y="5933156"/>
            <a:ext cx="978269" cy="1000148"/>
          </a:xfrm>
          <a:prstGeom prst="rect">
            <a:avLst/>
          </a:prstGeom>
        </p:spPr>
      </p:pic>
      <p:sp>
        <p:nvSpPr>
          <p:cNvPr id="6" name="TextBox 5"/>
          <p:cNvSpPr txBox="1"/>
          <p:nvPr/>
        </p:nvSpPr>
        <p:spPr>
          <a:xfrm>
            <a:off x="0" y="6563972"/>
            <a:ext cx="5217459" cy="369332"/>
          </a:xfrm>
          <a:prstGeom prst="rect">
            <a:avLst/>
          </a:prstGeom>
          <a:noFill/>
        </p:spPr>
        <p:txBody>
          <a:bodyPr wrap="square" rtlCol="0">
            <a:spAutoFit/>
          </a:bodyPr>
          <a:lstStyle/>
          <a:p>
            <a:r>
              <a:rPr lang="en-US" dirty="0"/>
              <a:t>Boys’ Brigade 8</a:t>
            </a:r>
            <a:r>
              <a:rPr lang="en-US" baseline="30000" dirty="0"/>
              <a:t>th</a:t>
            </a:r>
            <a:r>
              <a:rPr lang="en-US" dirty="0"/>
              <a:t> </a:t>
            </a:r>
            <a:r>
              <a:rPr lang="en-US" dirty="0" err="1"/>
              <a:t>Petaling</a:t>
            </a:r>
            <a:r>
              <a:rPr lang="en-US" dirty="0"/>
              <a:t> Jaya Fire &amp; Rescue- Basic</a:t>
            </a:r>
          </a:p>
        </p:txBody>
      </p:sp>
      <p:sp>
        <p:nvSpPr>
          <p:cNvPr id="10" name="Title 9"/>
          <p:cNvSpPr>
            <a:spLocks noGrp="1"/>
          </p:cNvSpPr>
          <p:nvPr>
            <p:ph type="ctrTitle"/>
          </p:nvPr>
        </p:nvSpPr>
        <p:spPr>
          <a:xfrm>
            <a:off x="1687157" y="295998"/>
            <a:ext cx="9144000" cy="1069570"/>
          </a:xfrm>
        </p:spPr>
        <p:txBody>
          <a:bodyPr/>
          <a:lstStyle/>
          <a:p>
            <a:r>
              <a:rPr lang="en-US" dirty="0">
                <a:latin typeface="+mn-lt"/>
              </a:rPr>
              <a:t>Objective(s)</a:t>
            </a:r>
          </a:p>
        </p:txBody>
      </p:sp>
      <p:pic>
        <p:nvPicPr>
          <p:cNvPr id="11" name="Picture 10">
            <a:extLst>
              <a:ext uri="{FF2B5EF4-FFF2-40B4-BE49-F238E27FC236}">
                <a16:creationId xmlns:a16="http://schemas.microsoft.com/office/drawing/2014/main" id="{E89D13C6-E6DA-4619-80F9-017981E39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586" y="4348682"/>
            <a:ext cx="2383142" cy="1973242"/>
          </a:xfrm>
          <a:prstGeom prst="rect">
            <a:avLst/>
          </a:prstGeom>
        </p:spPr>
      </p:pic>
      <p:pic>
        <p:nvPicPr>
          <p:cNvPr id="13" name="Picture 12">
            <a:extLst>
              <a:ext uri="{FF2B5EF4-FFF2-40B4-BE49-F238E27FC236}">
                <a16:creationId xmlns:a16="http://schemas.microsoft.com/office/drawing/2014/main" id="{52EC9101-0BB8-4B9D-AEC6-0E1382AB48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769" y="195942"/>
            <a:ext cx="2907578" cy="3910693"/>
          </a:xfrm>
          <a:prstGeom prst="rect">
            <a:avLst/>
          </a:prstGeom>
        </p:spPr>
      </p:pic>
    </p:spTree>
    <p:extLst>
      <p:ext uri="{BB962C8B-B14F-4D97-AF65-F5344CB8AC3E}">
        <p14:creationId xmlns:p14="http://schemas.microsoft.com/office/powerpoint/2010/main" val="2436741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0155" y="6037221"/>
            <a:ext cx="795374" cy="7920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529" y="5933156"/>
            <a:ext cx="978269" cy="1000148"/>
          </a:xfrm>
          <a:prstGeom prst="rect">
            <a:avLst/>
          </a:prstGeom>
        </p:spPr>
      </p:pic>
      <p:sp>
        <p:nvSpPr>
          <p:cNvPr id="6" name="TextBox 5"/>
          <p:cNvSpPr txBox="1"/>
          <p:nvPr/>
        </p:nvSpPr>
        <p:spPr>
          <a:xfrm>
            <a:off x="0" y="6563972"/>
            <a:ext cx="5217459" cy="369332"/>
          </a:xfrm>
          <a:prstGeom prst="rect">
            <a:avLst/>
          </a:prstGeom>
          <a:noFill/>
        </p:spPr>
        <p:txBody>
          <a:bodyPr wrap="square" rtlCol="0">
            <a:spAutoFit/>
          </a:bodyPr>
          <a:lstStyle/>
          <a:p>
            <a:r>
              <a:rPr lang="en-US" dirty="0"/>
              <a:t>Boys’ Brigade 8</a:t>
            </a:r>
            <a:r>
              <a:rPr lang="en-US" baseline="30000" dirty="0"/>
              <a:t>th</a:t>
            </a:r>
            <a:r>
              <a:rPr lang="en-US" dirty="0"/>
              <a:t> </a:t>
            </a:r>
            <a:r>
              <a:rPr lang="en-US" dirty="0" err="1"/>
              <a:t>Petaling</a:t>
            </a:r>
            <a:r>
              <a:rPr lang="en-US" dirty="0"/>
              <a:t> Jaya Fire &amp; Rescue- Basic</a:t>
            </a:r>
          </a:p>
        </p:txBody>
      </p:sp>
      <p:sp>
        <p:nvSpPr>
          <p:cNvPr id="10" name="Title 9"/>
          <p:cNvSpPr>
            <a:spLocks noGrp="1"/>
          </p:cNvSpPr>
          <p:nvPr>
            <p:ph type="ctrTitle"/>
          </p:nvPr>
        </p:nvSpPr>
        <p:spPr>
          <a:xfrm>
            <a:off x="1523999" y="327803"/>
            <a:ext cx="9144000" cy="1069570"/>
          </a:xfrm>
        </p:spPr>
        <p:txBody>
          <a:bodyPr>
            <a:normAutofit/>
          </a:bodyPr>
          <a:lstStyle/>
          <a:p>
            <a:r>
              <a:rPr lang="en-US" dirty="0">
                <a:latin typeface="+mn-lt"/>
              </a:rPr>
              <a:t>Fire Extinguisher Types</a:t>
            </a:r>
          </a:p>
        </p:txBody>
      </p:sp>
      <p:pic>
        <p:nvPicPr>
          <p:cNvPr id="7" name="Picture 6">
            <a:extLst>
              <a:ext uri="{FF2B5EF4-FFF2-40B4-BE49-F238E27FC236}">
                <a16:creationId xmlns:a16="http://schemas.microsoft.com/office/drawing/2014/main" id="{10A79A09-496B-47E3-93E1-81F83666E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034" y="1542970"/>
            <a:ext cx="9231986" cy="4875404"/>
          </a:xfrm>
          <a:prstGeom prst="rect">
            <a:avLst/>
          </a:prstGeom>
        </p:spPr>
      </p:pic>
    </p:spTree>
    <p:extLst>
      <p:ext uri="{BB962C8B-B14F-4D97-AF65-F5344CB8AC3E}">
        <p14:creationId xmlns:p14="http://schemas.microsoft.com/office/powerpoint/2010/main" val="388414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204C788-F88D-4D33-833C-4325405102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453" y="5196266"/>
            <a:ext cx="868839" cy="868839"/>
          </a:xfrm>
          <a:prstGeom prst="rect">
            <a:avLst/>
          </a:prstGeom>
        </p:spPr>
      </p:pic>
      <p:pic>
        <p:nvPicPr>
          <p:cNvPr id="11" name="Picture 10">
            <a:extLst>
              <a:ext uri="{FF2B5EF4-FFF2-40B4-BE49-F238E27FC236}">
                <a16:creationId xmlns:a16="http://schemas.microsoft.com/office/drawing/2014/main" id="{78F75837-6176-4A3E-9AF4-4E59186022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532" y="5814615"/>
            <a:ext cx="620462" cy="62046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0155" y="6037221"/>
            <a:ext cx="795374" cy="79201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5529" y="5933156"/>
            <a:ext cx="978269" cy="1000148"/>
          </a:xfrm>
          <a:prstGeom prst="rect">
            <a:avLst/>
          </a:prstGeom>
        </p:spPr>
      </p:pic>
      <p:sp>
        <p:nvSpPr>
          <p:cNvPr id="6" name="TextBox 5"/>
          <p:cNvSpPr txBox="1"/>
          <p:nvPr/>
        </p:nvSpPr>
        <p:spPr>
          <a:xfrm>
            <a:off x="0" y="6563972"/>
            <a:ext cx="5217459" cy="369332"/>
          </a:xfrm>
          <a:prstGeom prst="rect">
            <a:avLst/>
          </a:prstGeom>
          <a:noFill/>
        </p:spPr>
        <p:txBody>
          <a:bodyPr wrap="square" rtlCol="0">
            <a:spAutoFit/>
          </a:bodyPr>
          <a:lstStyle/>
          <a:p>
            <a:r>
              <a:rPr lang="en-US" dirty="0"/>
              <a:t>Boys’ Brigade 8</a:t>
            </a:r>
            <a:r>
              <a:rPr lang="en-US" baseline="30000" dirty="0"/>
              <a:t>th</a:t>
            </a:r>
            <a:r>
              <a:rPr lang="en-US" dirty="0"/>
              <a:t> </a:t>
            </a:r>
            <a:r>
              <a:rPr lang="en-US" dirty="0" err="1"/>
              <a:t>Petaling</a:t>
            </a:r>
            <a:r>
              <a:rPr lang="en-US" dirty="0"/>
              <a:t> Jaya Fire &amp; Rescue- Basic</a:t>
            </a:r>
          </a:p>
        </p:txBody>
      </p:sp>
      <p:sp>
        <p:nvSpPr>
          <p:cNvPr id="10" name="Title 9"/>
          <p:cNvSpPr>
            <a:spLocks noGrp="1"/>
          </p:cNvSpPr>
          <p:nvPr>
            <p:ph type="ctrTitle"/>
          </p:nvPr>
        </p:nvSpPr>
        <p:spPr>
          <a:xfrm>
            <a:off x="1523999" y="327803"/>
            <a:ext cx="9144000" cy="1069570"/>
          </a:xfrm>
        </p:spPr>
        <p:txBody>
          <a:bodyPr>
            <a:normAutofit/>
          </a:bodyPr>
          <a:lstStyle/>
          <a:p>
            <a:r>
              <a:rPr lang="en-US" dirty="0">
                <a:latin typeface="+mn-lt"/>
              </a:rPr>
              <a:t>P.A.S.S</a:t>
            </a:r>
          </a:p>
        </p:txBody>
      </p:sp>
      <p:sp>
        <p:nvSpPr>
          <p:cNvPr id="8" name="Subtitle 2">
            <a:extLst>
              <a:ext uri="{FF2B5EF4-FFF2-40B4-BE49-F238E27FC236}">
                <a16:creationId xmlns:a16="http://schemas.microsoft.com/office/drawing/2014/main" id="{317F1F59-ACF6-40B6-BB21-D2694BD8073A}"/>
              </a:ext>
            </a:extLst>
          </p:cNvPr>
          <p:cNvSpPr>
            <a:spLocks noGrp="1"/>
          </p:cNvSpPr>
          <p:nvPr>
            <p:ph type="subTitle" idx="1"/>
          </p:nvPr>
        </p:nvSpPr>
        <p:spPr>
          <a:xfrm>
            <a:off x="1523999" y="1738973"/>
            <a:ext cx="4272502" cy="3580450"/>
          </a:xfrm>
        </p:spPr>
        <p:txBody>
          <a:bodyPr>
            <a:normAutofit lnSpcReduction="10000"/>
          </a:bodyPr>
          <a:lstStyle/>
          <a:p>
            <a:pPr algn="l"/>
            <a:r>
              <a:rPr lang="en-US" sz="2800" b="1" dirty="0">
                <a:latin typeface="Calibri (Body)"/>
              </a:rPr>
              <a:t>P</a:t>
            </a:r>
            <a:r>
              <a:rPr lang="en-US" sz="2000" dirty="0">
                <a:latin typeface="Calibri (Body)"/>
              </a:rPr>
              <a:t>ull the pin to unlock the operating lever to discharge the extinguisher</a:t>
            </a:r>
          </a:p>
          <a:p>
            <a:pPr algn="l"/>
            <a:r>
              <a:rPr lang="en-US" sz="2800" b="1" dirty="0">
                <a:latin typeface="Calibri (Body)"/>
              </a:rPr>
              <a:t>A</a:t>
            </a:r>
            <a:r>
              <a:rPr lang="en-US" sz="2000" dirty="0">
                <a:latin typeface="Calibri (Body)"/>
              </a:rPr>
              <a:t>im low with the fire extinguisher at the base of fire</a:t>
            </a:r>
          </a:p>
          <a:p>
            <a:pPr algn="l"/>
            <a:r>
              <a:rPr lang="en-US" sz="2800" b="1" dirty="0">
                <a:latin typeface="Calibri (Body)"/>
              </a:rPr>
              <a:t>S</a:t>
            </a:r>
            <a:r>
              <a:rPr lang="en-US" sz="2000" dirty="0">
                <a:latin typeface="Calibri (Body)"/>
              </a:rPr>
              <a:t>queeze the lever above the handle – releasing the lever will stop discharge</a:t>
            </a:r>
          </a:p>
          <a:p>
            <a:pPr algn="l"/>
            <a:r>
              <a:rPr lang="en-US" sz="2800" b="1" dirty="0">
                <a:latin typeface="Calibri (Body)"/>
              </a:rPr>
              <a:t>S</a:t>
            </a:r>
            <a:r>
              <a:rPr lang="en-US" sz="2000" dirty="0">
                <a:latin typeface="Calibri (Body)"/>
              </a:rPr>
              <a:t>weep from side to side while moving carefully toward the fire until the flames appear to be out. </a:t>
            </a:r>
            <a:r>
              <a:rPr lang="en-MY" sz="2000" dirty="0">
                <a:latin typeface="Calibri (Body)"/>
              </a:rPr>
              <a:t>Watch the fire area. If the fire re-ignites, repeat the process.</a:t>
            </a:r>
          </a:p>
          <a:p>
            <a:pPr algn="l"/>
            <a:endParaRPr lang="en-US" sz="2800" b="1" dirty="0">
              <a:latin typeface="Calibri (Body)"/>
            </a:endParaRPr>
          </a:p>
        </p:txBody>
      </p:sp>
      <p:pic>
        <p:nvPicPr>
          <p:cNvPr id="3" name="Picture 2">
            <a:extLst>
              <a:ext uri="{FF2B5EF4-FFF2-40B4-BE49-F238E27FC236}">
                <a16:creationId xmlns:a16="http://schemas.microsoft.com/office/drawing/2014/main" id="{2D8D8107-E3CB-4206-A2DC-4F205D0BFB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1313" y="1873714"/>
            <a:ext cx="5496207" cy="3310968"/>
          </a:xfrm>
          <a:prstGeom prst="rect">
            <a:avLst/>
          </a:prstGeom>
        </p:spPr>
      </p:pic>
      <p:sp>
        <p:nvSpPr>
          <p:cNvPr id="9" name="Subtitle 2">
            <a:extLst>
              <a:ext uri="{FF2B5EF4-FFF2-40B4-BE49-F238E27FC236}">
                <a16:creationId xmlns:a16="http://schemas.microsoft.com/office/drawing/2014/main" id="{24F6B9B3-F89A-4D56-BC0B-7FC1E097AC38}"/>
              </a:ext>
            </a:extLst>
          </p:cNvPr>
          <p:cNvSpPr txBox="1">
            <a:spLocks/>
          </p:cNvSpPr>
          <p:nvPr/>
        </p:nvSpPr>
        <p:spPr>
          <a:xfrm>
            <a:off x="1967319" y="6037221"/>
            <a:ext cx="2699334" cy="2455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t>Additional reads: </a:t>
            </a:r>
            <a:r>
              <a:rPr lang="en-US" sz="1000" dirty="0">
                <a:hlinkClick r:id="rId7"/>
              </a:rPr>
              <a:t>https://bit.ly/2GXB3nQ</a:t>
            </a:r>
            <a:r>
              <a:rPr lang="en-US" sz="1000" dirty="0"/>
              <a:t> </a:t>
            </a:r>
          </a:p>
          <a:p>
            <a:pPr marL="342900" indent="-342900" algn="l">
              <a:buFontTx/>
              <a:buChar char="-"/>
            </a:pPr>
            <a:endParaRPr lang="en-US" sz="2800" dirty="0"/>
          </a:p>
        </p:txBody>
      </p:sp>
      <p:sp>
        <p:nvSpPr>
          <p:cNvPr id="13" name="Subtitle 2">
            <a:extLst>
              <a:ext uri="{FF2B5EF4-FFF2-40B4-BE49-F238E27FC236}">
                <a16:creationId xmlns:a16="http://schemas.microsoft.com/office/drawing/2014/main" id="{96AEE9FF-B21B-40A8-AACD-632DA4B5A322}"/>
              </a:ext>
            </a:extLst>
          </p:cNvPr>
          <p:cNvSpPr txBox="1">
            <a:spLocks/>
          </p:cNvSpPr>
          <p:nvPr/>
        </p:nvSpPr>
        <p:spPr>
          <a:xfrm>
            <a:off x="2112806" y="5528313"/>
            <a:ext cx="2699334" cy="2455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hlinkClick r:id="rId8"/>
              </a:rPr>
              <a:t>https://bit.ly/1DFUgeT</a:t>
            </a:r>
            <a:r>
              <a:rPr lang="en-US" sz="1000" dirty="0"/>
              <a:t> </a:t>
            </a:r>
            <a:endParaRPr lang="en-US" sz="2800" dirty="0"/>
          </a:p>
        </p:txBody>
      </p:sp>
    </p:spTree>
    <p:extLst>
      <p:ext uri="{BB962C8B-B14F-4D97-AF65-F5344CB8AC3E}">
        <p14:creationId xmlns:p14="http://schemas.microsoft.com/office/powerpoint/2010/main" val="67184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0906C20-88AB-4E34-B4A7-663485439C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3793" y="4855373"/>
            <a:ext cx="868839" cy="868839"/>
          </a:xfrm>
          <a:prstGeom prst="rect">
            <a:avLst/>
          </a:prstGeom>
        </p:spPr>
      </p:pic>
      <p:sp>
        <p:nvSpPr>
          <p:cNvPr id="18" name="Subtitle 2">
            <a:extLst>
              <a:ext uri="{FF2B5EF4-FFF2-40B4-BE49-F238E27FC236}">
                <a16:creationId xmlns:a16="http://schemas.microsoft.com/office/drawing/2014/main" id="{DBA5097D-B206-43E9-A949-98ABB5555092}"/>
              </a:ext>
            </a:extLst>
          </p:cNvPr>
          <p:cNvSpPr txBox="1">
            <a:spLocks/>
          </p:cNvSpPr>
          <p:nvPr/>
        </p:nvSpPr>
        <p:spPr>
          <a:xfrm>
            <a:off x="2187146" y="5187420"/>
            <a:ext cx="2699334" cy="2455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hlinkClick r:id="rId3"/>
              </a:rPr>
              <a:t>https://bit.ly/2QfpozN</a:t>
            </a:r>
            <a:r>
              <a:rPr lang="en-US" sz="1000" dirty="0"/>
              <a:t> </a:t>
            </a:r>
            <a:endParaRPr lang="en-US" sz="2800" dirty="0"/>
          </a:p>
        </p:txBody>
      </p:sp>
      <p:pic>
        <p:nvPicPr>
          <p:cNvPr id="16" name="Picture 15">
            <a:extLst>
              <a:ext uri="{FF2B5EF4-FFF2-40B4-BE49-F238E27FC236}">
                <a16:creationId xmlns:a16="http://schemas.microsoft.com/office/drawing/2014/main" id="{B4258DDC-0085-437C-9A3B-1FB397519C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806" y="5454768"/>
            <a:ext cx="620462" cy="620462"/>
          </a:xfrm>
          <a:prstGeom prst="rect">
            <a:avLst/>
          </a:prstGeom>
        </p:spPr>
      </p:pic>
      <p:pic>
        <p:nvPicPr>
          <p:cNvPr id="11" name="Picture 10">
            <a:extLst>
              <a:ext uri="{FF2B5EF4-FFF2-40B4-BE49-F238E27FC236}">
                <a16:creationId xmlns:a16="http://schemas.microsoft.com/office/drawing/2014/main" id="{24660426-8270-40FA-A374-53FAF5A313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3305" y="540689"/>
            <a:ext cx="2974740" cy="297474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0155" y="6037221"/>
            <a:ext cx="795374" cy="792017"/>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5529" y="5933156"/>
            <a:ext cx="978269" cy="1000148"/>
          </a:xfrm>
          <a:prstGeom prst="rect">
            <a:avLst/>
          </a:prstGeom>
        </p:spPr>
      </p:pic>
      <p:sp>
        <p:nvSpPr>
          <p:cNvPr id="6" name="TextBox 5"/>
          <p:cNvSpPr txBox="1"/>
          <p:nvPr/>
        </p:nvSpPr>
        <p:spPr>
          <a:xfrm>
            <a:off x="0" y="6563972"/>
            <a:ext cx="5217459" cy="369332"/>
          </a:xfrm>
          <a:prstGeom prst="rect">
            <a:avLst/>
          </a:prstGeom>
          <a:noFill/>
        </p:spPr>
        <p:txBody>
          <a:bodyPr wrap="square" rtlCol="0">
            <a:spAutoFit/>
          </a:bodyPr>
          <a:lstStyle/>
          <a:p>
            <a:r>
              <a:rPr lang="en-US" dirty="0"/>
              <a:t>Boys’ Brigade 8</a:t>
            </a:r>
            <a:r>
              <a:rPr lang="en-US" baseline="30000" dirty="0"/>
              <a:t>th</a:t>
            </a:r>
            <a:r>
              <a:rPr lang="en-US" dirty="0"/>
              <a:t> </a:t>
            </a:r>
            <a:r>
              <a:rPr lang="en-US" dirty="0" err="1"/>
              <a:t>Petaling</a:t>
            </a:r>
            <a:r>
              <a:rPr lang="en-US" dirty="0"/>
              <a:t> Jaya Fire &amp; Rescue- Basic</a:t>
            </a:r>
          </a:p>
        </p:txBody>
      </p:sp>
      <p:sp>
        <p:nvSpPr>
          <p:cNvPr id="10" name="Title 9"/>
          <p:cNvSpPr>
            <a:spLocks noGrp="1"/>
          </p:cNvSpPr>
          <p:nvPr>
            <p:ph type="ctrTitle"/>
          </p:nvPr>
        </p:nvSpPr>
        <p:spPr>
          <a:xfrm>
            <a:off x="1524000" y="230008"/>
            <a:ext cx="9144000" cy="1069570"/>
          </a:xfrm>
        </p:spPr>
        <p:txBody>
          <a:bodyPr>
            <a:noAutofit/>
          </a:bodyPr>
          <a:lstStyle/>
          <a:p>
            <a:r>
              <a:rPr lang="en-US" dirty="0"/>
              <a:t>Fire Blankets</a:t>
            </a:r>
            <a:endParaRPr lang="en-US" dirty="0">
              <a:latin typeface="+mn-lt"/>
            </a:endParaRPr>
          </a:p>
        </p:txBody>
      </p:sp>
      <p:sp>
        <p:nvSpPr>
          <p:cNvPr id="8" name="Subtitle 2">
            <a:extLst>
              <a:ext uri="{FF2B5EF4-FFF2-40B4-BE49-F238E27FC236}">
                <a16:creationId xmlns:a16="http://schemas.microsoft.com/office/drawing/2014/main" id="{317F1F59-ACF6-40B6-BB21-D2694BD8073A}"/>
              </a:ext>
            </a:extLst>
          </p:cNvPr>
          <p:cNvSpPr>
            <a:spLocks noGrp="1"/>
          </p:cNvSpPr>
          <p:nvPr>
            <p:ph type="subTitle" idx="1"/>
          </p:nvPr>
        </p:nvSpPr>
        <p:spPr>
          <a:xfrm>
            <a:off x="1524000" y="2057305"/>
            <a:ext cx="7890345" cy="2974741"/>
          </a:xfrm>
        </p:spPr>
        <p:txBody>
          <a:bodyPr>
            <a:normAutofit/>
          </a:bodyPr>
          <a:lstStyle/>
          <a:p>
            <a:pPr algn="l"/>
            <a:r>
              <a:rPr lang="en-MY" u="sng" dirty="0">
                <a:latin typeface="Calibri (Body)"/>
              </a:rPr>
              <a:t>What are fire blankets?</a:t>
            </a:r>
          </a:p>
          <a:p>
            <a:pPr algn="l"/>
            <a:r>
              <a:rPr lang="en-MY" sz="2000" dirty="0">
                <a:latin typeface="Calibri (Body)"/>
              </a:rPr>
              <a:t>Fire-resistant sheets of material that you can use to cover a fire to cut its supply of oxygen or wrap around a person whose clothes are on fire. You can also only use them on very small and contained fires (like fat-pan fires on the cooker)</a:t>
            </a:r>
          </a:p>
          <a:p>
            <a:pPr algn="l"/>
            <a:endParaRPr lang="en-MY" sz="2000" dirty="0">
              <a:latin typeface="Calibri (Body)"/>
            </a:endParaRPr>
          </a:p>
          <a:p>
            <a:pPr algn="l"/>
            <a:r>
              <a:rPr lang="en-MY" u="sng" dirty="0">
                <a:latin typeface="Calibri (Body)"/>
              </a:rPr>
              <a:t>Fire Blanket Maintenance</a:t>
            </a:r>
          </a:p>
          <a:p>
            <a:pPr algn="l"/>
            <a:r>
              <a:rPr lang="en-MY" sz="2000" dirty="0">
                <a:latin typeface="Calibri (Body)"/>
              </a:rPr>
              <a:t>Once used you must dispose of it and replace with a new fire blanket.</a:t>
            </a:r>
            <a:endParaRPr lang="en-US" sz="2000" dirty="0">
              <a:latin typeface="Calibri (Body)"/>
            </a:endParaRPr>
          </a:p>
        </p:txBody>
      </p:sp>
      <p:pic>
        <p:nvPicPr>
          <p:cNvPr id="13" name="Picture 12">
            <a:extLst>
              <a:ext uri="{FF2B5EF4-FFF2-40B4-BE49-F238E27FC236}">
                <a16:creationId xmlns:a16="http://schemas.microsoft.com/office/drawing/2014/main" id="{BB6AF8B9-6628-4ADD-A6BE-9B1CC521B8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94599" y="3712077"/>
            <a:ext cx="2152152" cy="1614114"/>
          </a:xfrm>
          <a:prstGeom prst="rect">
            <a:avLst/>
          </a:prstGeom>
        </p:spPr>
      </p:pic>
      <p:pic>
        <p:nvPicPr>
          <p:cNvPr id="14" name="Picture 13">
            <a:extLst>
              <a:ext uri="{FF2B5EF4-FFF2-40B4-BE49-F238E27FC236}">
                <a16:creationId xmlns:a16="http://schemas.microsoft.com/office/drawing/2014/main" id="{836A591D-782E-49E7-8AE1-224BFA56F8D9}"/>
              </a:ext>
            </a:extLst>
          </p:cNvPr>
          <p:cNvPicPr>
            <a:picLocks noChangeAspect="1"/>
          </p:cNvPicPr>
          <p:nvPr/>
        </p:nvPicPr>
        <p:blipFill>
          <a:blip r:embed="rId9">
            <a:lum/>
            <a:alphaModFix/>
          </a:blip>
          <a:srcRect/>
          <a:stretch>
            <a:fillRect/>
          </a:stretch>
        </p:blipFill>
        <p:spPr>
          <a:xfrm>
            <a:off x="7621302" y="708963"/>
            <a:ext cx="1592043" cy="1376819"/>
          </a:xfrm>
          <a:prstGeom prst="rect">
            <a:avLst/>
          </a:prstGeom>
          <a:noFill/>
          <a:ln>
            <a:noFill/>
          </a:ln>
        </p:spPr>
      </p:pic>
      <p:sp>
        <p:nvSpPr>
          <p:cNvPr id="15" name="Subtitle 2">
            <a:extLst>
              <a:ext uri="{FF2B5EF4-FFF2-40B4-BE49-F238E27FC236}">
                <a16:creationId xmlns:a16="http://schemas.microsoft.com/office/drawing/2014/main" id="{9C5FC617-3053-4499-BD5A-321F32BB3548}"/>
              </a:ext>
            </a:extLst>
          </p:cNvPr>
          <p:cNvSpPr txBox="1">
            <a:spLocks/>
          </p:cNvSpPr>
          <p:nvPr/>
        </p:nvSpPr>
        <p:spPr>
          <a:xfrm>
            <a:off x="2008075" y="5642233"/>
            <a:ext cx="2699334" cy="2455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t>Additional reads: </a:t>
            </a:r>
            <a:r>
              <a:rPr lang="en-US" sz="1000" dirty="0">
                <a:hlinkClick r:id="rId10"/>
              </a:rPr>
              <a:t>https://bit.ly/2ENCOPK</a:t>
            </a:r>
            <a:r>
              <a:rPr lang="en-US" sz="1000" dirty="0"/>
              <a:t> </a:t>
            </a:r>
          </a:p>
          <a:p>
            <a:pPr marL="342900" indent="-342900" algn="l">
              <a:buFontTx/>
              <a:buChar char="-"/>
            </a:pPr>
            <a:endParaRPr lang="en-US" sz="2800" dirty="0"/>
          </a:p>
        </p:txBody>
      </p:sp>
    </p:spTree>
    <p:extLst>
      <p:ext uri="{BB962C8B-B14F-4D97-AF65-F5344CB8AC3E}">
        <p14:creationId xmlns:p14="http://schemas.microsoft.com/office/powerpoint/2010/main" val="268590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E6C624-DE58-47A2-A66F-264B5CB9C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379" y="5027131"/>
            <a:ext cx="864612" cy="86461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155" y="6037221"/>
            <a:ext cx="795374" cy="79201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5529" y="5933156"/>
            <a:ext cx="978269" cy="1000148"/>
          </a:xfrm>
          <a:prstGeom prst="rect">
            <a:avLst/>
          </a:prstGeom>
        </p:spPr>
      </p:pic>
      <p:sp>
        <p:nvSpPr>
          <p:cNvPr id="6" name="TextBox 5"/>
          <p:cNvSpPr txBox="1"/>
          <p:nvPr/>
        </p:nvSpPr>
        <p:spPr>
          <a:xfrm>
            <a:off x="0" y="6563972"/>
            <a:ext cx="5217459" cy="369332"/>
          </a:xfrm>
          <a:prstGeom prst="rect">
            <a:avLst/>
          </a:prstGeom>
          <a:noFill/>
        </p:spPr>
        <p:txBody>
          <a:bodyPr wrap="square" rtlCol="0">
            <a:spAutoFit/>
          </a:bodyPr>
          <a:lstStyle/>
          <a:p>
            <a:r>
              <a:rPr lang="en-US" dirty="0"/>
              <a:t>Boys’ Brigade 8</a:t>
            </a:r>
            <a:r>
              <a:rPr lang="en-US" baseline="30000" dirty="0"/>
              <a:t>th</a:t>
            </a:r>
            <a:r>
              <a:rPr lang="en-US" dirty="0"/>
              <a:t> </a:t>
            </a:r>
            <a:r>
              <a:rPr lang="en-US" dirty="0" err="1"/>
              <a:t>Petaling</a:t>
            </a:r>
            <a:r>
              <a:rPr lang="en-US" dirty="0"/>
              <a:t> Jaya Fire &amp; Rescue- Basic</a:t>
            </a:r>
          </a:p>
        </p:txBody>
      </p:sp>
      <p:sp>
        <p:nvSpPr>
          <p:cNvPr id="10" name="Title 9"/>
          <p:cNvSpPr>
            <a:spLocks noGrp="1"/>
          </p:cNvSpPr>
          <p:nvPr>
            <p:ph type="ctrTitle"/>
          </p:nvPr>
        </p:nvSpPr>
        <p:spPr>
          <a:xfrm>
            <a:off x="1523999" y="327803"/>
            <a:ext cx="9144000" cy="1069570"/>
          </a:xfrm>
        </p:spPr>
        <p:txBody>
          <a:bodyPr>
            <a:noAutofit/>
          </a:bodyPr>
          <a:lstStyle/>
          <a:p>
            <a:r>
              <a:rPr lang="en-US" sz="4800" dirty="0">
                <a:latin typeface="+mn-lt"/>
              </a:rPr>
              <a:t>Fire Safety In Public</a:t>
            </a:r>
          </a:p>
        </p:txBody>
      </p:sp>
      <p:sp>
        <p:nvSpPr>
          <p:cNvPr id="8" name="Subtitle 2">
            <a:extLst>
              <a:ext uri="{FF2B5EF4-FFF2-40B4-BE49-F238E27FC236}">
                <a16:creationId xmlns:a16="http://schemas.microsoft.com/office/drawing/2014/main" id="{317F1F59-ACF6-40B6-BB21-D2694BD8073A}"/>
              </a:ext>
            </a:extLst>
          </p:cNvPr>
          <p:cNvSpPr>
            <a:spLocks noGrp="1"/>
          </p:cNvSpPr>
          <p:nvPr>
            <p:ph type="subTitle" idx="1"/>
          </p:nvPr>
        </p:nvSpPr>
        <p:spPr>
          <a:xfrm>
            <a:off x="1523999" y="1738971"/>
            <a:ext cx="9470316" cy="4194184"/>
          </a:xfrm>
        </p:spPr>
        <p:txBody>
          <a:bodyPr>
            <a:normAutofit lnSpcReduction="10000"/>
          </a:bodyPr>
          <a:lstStyle/>
          <a:p>
            <a:pPr marL="457200" indent="-457200" algn="l">
              <a:buFontTx/>
              <a:buChar char="-"/>
            </a:pPr>
            <a:r>
              <a:rPr lang="en-US" sz="2800" dirty="0">
                <a:latin typeface="Calibri (Body)"/>
              </a:rPr>
              <a:t>Over 700 high-risk buildings in Kuala Lumpur – Shopping malls, hotels &amp; factories.</a:t>
            </a:r>
          </a:p>
          <a:p>
            <a:pPr marL="457200" indent="-457200" algn="l">
              <a:buFontTx/>
              <a:buChar char="-"/>
            </a:pPr>
            <a:r>
              <a:rPr lang="en-US" sz="2800" dirty="0">
                <a:latin typeface="Calibri (Body)"/>
              </a:rPr>
              <a:t>First sign of warning will be hearing the </a:t>
            </a:r>
            <a:r>
              <a:rPr lang="en-US" sz="2800" b="1" dirty="0">
                <a:latin typeface="Calibri (Body)"/>
              </a:rPr>
              <a:t>smoke alarms</a:t>
            </a:r>
            <a:r>
              <a:rPr lang="en-US" sz="2800" dirty="0">
                <a:latin typeface="Calibri (Body)"/>
              </a:rPr>
              <a:t>/ </a:t>
            </a:r>
            <a:r>
              <a:rPr lang="en-US" sz="2800" b="1" dirty="0">
                <a:latin typeface="Calibri (Body)"/>
              </a:rPr>
              <a:t>fire bell</a:t>
            </a:r>
            <a:r>
              <a:rPr lang="en-US" sz="2800" dirty="0">
                <a:latin typeface="Calibri (Body)"/>
              </a:rPr>
              <a:t>. Possible sprinklers kick into action.</a:t>
            </a:r>
          </a:p>
          <a:p>
            <a:pPr marL="457200" indent="-457200" algn="l">
              <a:buFontTx/>
              <a:buChar char="-"/>
            </a:pPr>
            <a:r>
              <a:rPr lang="en-US" sz="2800" dirty="0">
                <a:latin typeface="Calibri (Body)"/>
              </a:rPr>
              <a:t>Remain calm and collected as best as possible.</a:t>
            </a:r>
          </a:p>
          <a:p>
            <a:pPr marL="457200" indent="-457200" algn="l">
              <a:buFontTx/>
              <a:buChar char="-"/>
            </a:pPr>
            <a:r>
              <a:rPr lang="en-US" sz="2800" dirty="0">
                <a:latin typeface="Calibri (Body)"/>
              </a:rPr>
              <a:t>Look for Emergency Exits</a:t>
            </a:r>
          </a:p>
          <a:p>
            <a:pPr marL="457200" indent="-457200" algn="l">
              <a:buFontTx/>
              <a:buChar char="-"/>
            </a:pPr>
            <a:r>
              <a:rPr lang="en-US" sz="2800" dirty="0">
                <a:latin typeface="Calibri (Body)"/>
              </a:rPr>
              <a:t>If suspected fire in public,</a:t>
            </a:r>
          </a:p>
          <a:p>
            <a:pPr algn="l"/>
            <a:r>
              <a:rPr lang="en-US" sz="2800" dirty="0">
                <a:latin typeface="Calibri (Body)"/>
              </a:rPr>
              <a:t> </a:t>
            </a:r>
          </a:p>
          <a:p>
            <a:pPr algn="l"/>
            <a:r>
              <a:rPr lang="en-US" sz="1100" dirty="0">
                <a:latin typeface="Calibri (Body)"/>
              </a:rPr>
              <a:t>Smoke Detector: </a:t>
            </a:r>
            <a:r>
              <a:rPr lang="en-US" sz="1100" dirty="0">
                <a:latin typeface="Calibri (Body)"/>
                <a:hlinkClick r:id="rId5"/>
              </a:rPr>
              <a:t>https://bit.ly/2s20mdO</a:t>
            </a:r>
            <a:r>
              <a:rPr lang="en-US" sz="1100" dirty="0">
                <a:latin typeface="Calibri (Body)"/>
              </a:rPr>
              <a:t> </a:t>
            </a:r>
          </a:p>
          <a:p>
            <a:pPr algn="l"/>
            <a:r>
              <a:rPr lang="en-US" sz="1100" dirty="0">
                <a:latin typeface="Calibri (Body)"/>
              </a:rPr>
              <a:t>Fire Bell Alarm: </a:t>
            </a:r>
            <a:r>
              <a:rPr lang="en-US" sz="1100" dirty="0">
                <a:latin typeface="Calibri (Body)"/>
                <a:hlinkClick r:id="rId6"/>
              </a:rPr>
              <a:t>https://bit.ly/2LJnBSV</a:t>
            </a:r>
            <a:r>
              <a:rPr lang="en-US" sz="1100" dirty="0">
                <a:latin typeface="Calibri (Body)"/>
              </a:rPr>
              <a:t> </a:t>
            </a:r>
          </a:p>
          <a:p>
            <a:pPr marL="457200" indent="-457200" algn="l">
              <a:buFontTx/>
              <a:buChar char="-"/>
            </a:pPr>
            <a:endParaRPr lang="en-US" sz="2800" dirty="0">
              <a:latin typeface="Calibri (Body)"/>
            </a:endParaRPr>
          </a:p>
        </p:txBody>
      </p:sp>
      <p:pic>
        <p:nvPicPr>
          <p:cNvPr id="3" name="Picture 2">
            <a:extLst>
              <a:ext uri="{FF2B5EF4-FFF2-40B4-BE49-F238E27FC236}">
                <a16:creationId xmlns:a16="http://schemas.microsoft.com/office/drawing/2014/main" id="{591DAAF6-DE9C-43DB-BAA0-893C62ED75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6256" y="4324785"/>
            <a:ext cx="1738783" cy="1146539"/>
          </a:xfrm>
          <a:prstGeom prst="rect">
            <a:avLst/>
          </a:prstGeom>
        </p:spPr>
      </p:pic>
      <p:pic>
        <p:nvPicPr>
          <p:cNvPr id="9" name="Picture 8">
            <a:extLst>
              <a:ext uri="{FF2B5EF4-FFF2-40B4-BE49-F238E27FC236}">
                <a16:creationId xmlns:a16="http://schemas.microsoft.com/office/drawing/2014/main" id="{7226AE04-2130-44FA-A895-EFBF3FA4EB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7534" y="4486794"/>
            <a:ext cx="1723843" cy="822519"/>
          </a:xfrm>
          <a:prstGeom prst="rect">
            <a:avLst/>
          </a:prstGeom>
        </p:spPr>
      </p:pic>
    </p:spTree>
    <p:extLst>
      <p:ext uri="{BB962C8B-B14F-4D97-AF65-F5344CB8AC3E}">
        <p14:creationId xmlns:p14="http://schemas.microsoft.com/office/powerpoint/2010/main" val="74201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CD9F59C-3F72-44CA-86F1-653F5DCFA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76" y="5230132"/>
            <a:ext cx="620462" cy="62046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155" y="6037221"/>
            <a:ext cx="795374" cy="79201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5529" y="5933156"/>
            <a:ext cx="978269" cy="1000148"/>
          </a:xfrm>
          <a:prstGeom prst="rect">
            <a:avLst/>
          </a:prstGeom>
        </p:spPr>
      </p:pic>
      <p:sp>
        <p:nvSpPr>
          <p:cNvPr id="6" name="TextBox 5"/>
          <p:cNvSpPr txBox="1"/>
          <p:nvPr/>
        </p:nvSpPr>
        <p:spPr>
          <a:xfrm>
            <a:off x="0" y="6563972"/>
            <a:ext cx="5217459" cy="369332"/>
          </a:xfrm>
          <a:prstGeom prst="rect">
            <a:avLst/>
          </a:prstGeom>
          <a:noFill/>
        </p:spPr>
        <p:txBody>
          <a:bodyPr wrap="square" rtlCol="0">
            <a:spAutoFit/>
          </a:bodyPr>
          <a:lstStyle/>
          <a:p>
            <a:r>
              <a:rPr lang="en-US" dirty="0"/>
              <a:t>Boys’ Brigade 8</a:t>
            </a:r>
            <a:r>
              <a:rPr lang="en-US" baseline="30000" dirty="0"/>
              <a:t>th</a:t>
            </a:r>
            <a:r>
              <a:rPr lang="en-US" dirty="0"/>
              <a:t> </a:t>
            </a:r>
            <a:r>
              <a:rPr lang="en-US" dirty="0" err="1"/>
              <a:t>Petaling</a:t>
            </a:r>
            <a:r>
              <a:rPr lang="en-US" dirty="0"/>
              <a:t> Jaya Fire &amp; Rescue- Basic</a:t>
            </a:r>
          </a:p>
        </p:txBody>
      </p:sp>
      <p:sp>
        <p:nvSpPr>
          <p:cNvPr id="10" name="Title 9"/>
          <p:cNvSpPr>
            <a:spLocks noGrp="1"/>
          </p:cNvSpPr>
          <p:nvPr>
            <p:ph type="ctrTitle"/>
          </p:nvPr>
        </p:nvSpPr>
        <p:spPr>
          <a:xfrm>
            <a:off x="1523999" y="327803"/>
            <a:ext cx="9144000" cy="1069570"/>
          </a:xfrm>
        </p:spPr>
        <p:txBody>
          <a:bodyPr>
            <a:noAutofit/>
          </a:bodyPr>
          <a:lstStyle/>
          <a:p>
            <a:r>
              <a:rPr lang="en-US" sz="4800" dirty="0">
                <a:latin typeface="+mn-lt"/>
              </a:rPr>
              <a:t>Fire Safety At Home</a:t>
            </a:r>
          </a:p>
        </p:txBody>
      </p:sp>
      <p:sp>
        <p:nvSpPr>
          <p:cNvPr id="8" name="Subtitle 2">
            <a:extLst>
              <a:ext uri="{FF2B5EF4-FFF2-40B4-BE49-F238E27FC236}">
                <a16:creationId xmlns:a16="http://schemas.microsoft.com/office/drawing/2014/main" id="{317F1F59-ACF6-40B6-BB21-D2694BD8073A}"/>
              </a:ext>
            </a:extLst>
          </p:cNvPr>
          <p:cNvSpPr>
            <a:spLocks noGrp="1"/>
          </p:cNvSpPr>
          <p:nvPr>
            <p:ph type="subTitle" idx="1"/>
          </p:nvPr>
        </p:nvSpPr>
        <p:spPr>
          <a:xfrm>
            <a:off x="888520" y="1831888"/>
            <a:ext cx="7515239" cy="3398244"/>
          </a:xfrm>
        </p:spPr>
        <p:txBody>
          <a:bodyPr>
            <a:normAutofit/>
          </a:bodyPr>
          <a:lstStyle/>
          <a:p>
            <a:r>
              <a:rPr lang="en-US" sz="2800" dirty="0">
                <a:latin typeface="Calibri (Body)"/>
              </a:rPr>
              <a:t>Heroics don’t start with fire fighters, they start at home with you! </a:t>
            </a:r>
          </a:p>
          <a:p>
            <a:endParaRPr lang="en-US" sz="2800" dirty="0">
              <a:latin typeface="Calibri (Body)"/>
            </a:endParaRPr>
          </a:p>
          <a:p>
            <a:pPr marL="457200" indent="-457200" algn="l">
              <a:buFontTx/>
              <a:buChar char="-"/>
            </a:pPr>
            <a:r>
              <a:rPr lang="en-US" sz="2800" dirty="0">
                <a:latin typeface="Calibri (Body)"/>
              </a:rPr>
              <a:t>Do you have fire extinguishers/ fire blankets/ smoke detectors at home? </a:t>
            </a:r>
          </a:p>
          <a:p>
            <a:pPr marL="457200" indent="-457200" algn="l">
              <a:buFontTx/>
              <a:buChar char="-"/>
            </a:pPr>
            <a:r>
              <a:rPr lang="en-US" sz="2800" dirty="0">
                <a:latin typeface="Calibri (Body)"/>
              </a:rPr>
              <a:t>Fire escape plan? </a:t>
            </a:r>
          </a:p>
          <a:p>
            <a:pPr marL="457200" indent="-457200" algn="l">
              <a:buFontTx/>
              <a:buChar char="-"/>
            </a:pPr>
            <a:r>
              <a:rPr lang="en-US" sz="2800" dirty="0">
                <a:latin typeface="Calibri (Body)"/>
              </a:rPr>
              <a:t>Electrical safety? </a:t>
            </a:r>
          </a:p>
        </p:txBody>
      </p:sp>
      <p:pic>
        <p:nvPicPr>
          <p:cNvPr id="9" name="Picture 8">
            <a:extLst>
              <a:ext uri="{FF2B5EF4-FFF2-40B4-BE49-F238E27FC236}">
                <a16:creationId xmlns:a16="http://schemas.microsoft.com/office/drawing/2014/main" id="{F11E63A0-C6EB-42DF-8C09-20395D7720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5320" y="1670115"/>
            <a:ext cx="2425918" cy="2105697"/>
          </a:xfrm>
          <a:prstGeom prst="rect">
            <a:avLst/>
          </a:prstGeom>
        </p:spPr>
      </p:pic>
      <p:pic>
        <p:nvPicPr>
          <p:cNvPr id="12" name="Picture 11">
            <a:extLst>
              <a:ext uri="{FF2B5EF4-FFF2-40B4-BE49-F238E27FC236}">
                <a16:creationId xmlns:a16="http://schemas.microsoft.com/office/drawing/2014/main" id="{11F34FE3-53CA-41DA-B0A1-1927F9A8A0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3305" y="3632149"/>
            <a:ext cx="1800932" cy="2341211"/>
          </a:xfrm>
          <a:prstGeom prst="rect">
            <a:avLst/>
          </a:prstGeom>
        </p:spPr>
      </p:pic>
      <p:pic>
        <p:nvPicPr>
          <p:cNvPr id="14" name="Picture 13">
            <a:extLst>
              <a:ext uri="{FF2B5EF4-FFF2-40B4-BE49-F238E27FC236}">
                <a16:creationId xmlns:a16="http://schemas.microsoft.com/office/drawing/2014/main" id="{F3EB82BF-E6A2-4835-8889-80248096B1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1924" y="3930737"/>
            <a:ext cx="2425918" cy="2042623"/>
          </a:xfrm>
          <a:prstGeom prst="rect">
            <a:avLst/>
          </a:prstGeom>
        </p:spPr>
      </p:pic>
      <p:sp>
        <p:nvSpPr>
          <p:cNvPr id="15" name="Subtitle 2">
            <a:extLst>
              <a:ext uri="{FF2B5EF4-FFF2-40B4-BE49-F238E27FC236}">
                <a16:creationId xmlns:a16="http://schemas.microsoft.com/office/drawing/2014/main" id="{CE543C85-B078-4CF8-B317-35CAB62D8ED8}"/>
              </a:ext>
            </a:extLst>
          </p:cNvPr>
          <p:cNvSpPr txBox="1">
            <a:spLocks/>
          </p:cNvSpPr>
          <p:nvPr/>
        </p:nvSpPr>
        <p:spPr>
          <a:xfrm>
            <a:off x="1329747" y="5455917"/>
            <a:ext cx="2699334" cy="2455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t>Additional reads: </a:t>
            </a:r>
            <a:r>
              <a:rPr lang="en-US" sz="1000" dirty="0">
                <a:hlinkClick r:id="rId8"/>
              </a:rPr>
              <a:t>https://bit.ly/2LyccYC</a:t>
            </a:r>
            <a:r>
              <a:rPr lang="en-US" sz="1000" dirty="0"/>
              <a:t> </a:t>
            </a:r>
          </a:p>
          <a:p>
            <a:pPr marL="342900" indent="-342900" algn="l">
              <a:buFontTx/>
              <a:buChar char="-"/>
            </a:pPr>
            <a:endParaRPr lang="en-US" sz="2800" dirty="0"/>
          </a:p>
        </p:txBody>
      </p:sp>
    </p:spTree>
    <p:extLst>
      <p:ext uri="{BB962C8B-B14F-4D97-AF65-F5344CB8AC3E}">
        <p14:creationId xmlns:p14="http://schemas.microsoft.com/office/powerpoint/2010/main" val="133613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8E001F-C5DF-4C81-942D-E56530927D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471" y="4031772"/>
            <a:ext cx="4051520" cy="2532200"/>
          </a:xfrm>
          <a:prstGeom prst="rect">
            <a:avLst/>
          </a:prstGeom>
        </p:spPr>
      </p:pic>
      <p:pic>
        <p:nvPicPr>
          <p:cNvPr id="11" name="Picture 10">
            <a:extLst>
              <a:ext uri="{FF2B5EF4-FFF2-40B4-BE49-F238E27FC236}">
                <a16:creationId xmlns:a16="http://schemas.microsoft.com/office/drawing/2014/main" id="{7B70C2D7-FE02-43EA-9289-9F2363709A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381" y="4766906"/>
            <a:ext cx="1712570" cy="171257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0155" y="6037221"/>
            <a:ext cx="795374" cy="79201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5529" y="5933156"/>
            <a:ext cx="978269" cy="1000148"/>
          </a:xfrm>
          <a:prstGeom prst="rect">
            <a:avLst/>
          </a:prstGeom>
        </p:spPr>
      </p:pic>
      <p:sp>
        <p:nvSpPr>
          <p:cNvPr id="6" name="TextBox 5"/>
          <p:cNvSpPr txBox="1"/>
          <p:nvPr/>
        </p:nvSpPr>
        <p:spPr>
          <a:xfrm>
            <a:off x="0" y="6563972"/>
            <a:ext cx="5217459" cy="369332"/>
          </a:xfrm>
          <a:prstGeom prst="rect">
            <a:avLst/>
          </a:prstGeom>
          <a:noFill/>
        </p:spPr>
        <p:txBody>
          <a:bodyPr wrap="square" rtlCol="0">
            <a:spAutoFit/>
          </a:bodyPr>
          <a:lstStyle/>
          <a:p>
            <a:r>
              <a:rPr lang="en-US" dirty="0"/>
              <a:t>Boys’ Brigade 8</a:t>
            </a:r>
            <a:r>
              <a:rPr lang="en-US" baseline="30000" dirty="0"/>
              <a:t>th</a:t>
            </a:r>
            <a:r>
              <a:rPr lang="en-US" dirty="0"/>
              <a:t> </a:t>
            </a:r>
            <a:r>
              <a:rPr lang="en-US" dirty="0" err="1"/>
              <a:t>Petaling</a:t>
            </a:r>
            <a:r>
              <a:rPr lang="en-US" dirty="0"/>
              <a:t> Jaya Fire &amp; Rescue- Basic</a:t>
            </a:r>
          </a:p>
        </p:txBody>
      </p:sp>
      <p:sp>
        <p:nvSpPr>
          <p:cNvPr id="10" name="Title 9"/>
          <p:cNvSpPr>
            <a:spLocks noGrp="1"/>
          </p:cNvSpPr>
          <p:nvPr>
            <p:ph type="ctrTitle"/>
          </p:nvPr>
        </p:nvSpPr>
        <p:spPr>
          <a:xfrm>
            <a:off x="1523999" y="327803"/>
            <a:ext cx="9144000" cy="1069570"/>
          </a:xfrm>
        </p:spPr>
        <p:txBody>
          <a:bodyPr>
            <a:noAutofit/>
          </a:bodyPr>
          <a:lstStyle/>
          <a:p>
            <a:r>
              <a:rPr lang="en-US" sz="4800" dirty="0">
                <a:latin typeface="+mn-lt"/>
              </a:rPr>
              <a:t>Fire Extinguishers / Fire Blankets</a:t>
            </a:r>
          </a:p>
        </p:txBody>
      </p:sp>
      <p:sp>
        <p:nvSpPr>
          <p:cNvPr id="8" name="Subtitle 2">
            <a:extLst>
              <a:ext uri="{FF2B5EF4-FFF2-40B4-BE49-F238E27FC236}">
                <a16:creationId xmlns:a16="http://schemas.microsoft.com/office/drawing/2014/main" id="{317F1F59-ACF6-40B6-BB21-D2694BD8073A}"/>
              </a:ext>
            </a:extLst>
          </p:cNvPr>
          <p:cNvSpPr>
            <a:spLocks noGrp="1"/>
          </p:cNvSpPr>
          <p:nvPr>
            <p:ph type="subTitle" idx="1"/>
          </p:nvPr>
        </p:nvSpPr>
        <p:spPr>
          <a:xfrm>
            <a:off x="896471" y="1738972"/>
            <a:ext cx="9771528" cy="2681953"/>
          </a:xfrm>
        </p:spPr>
        <p:txBody>
          <a:bodyPr>
            <a:normAutofit/>
          </a:bodyPr>
          <a:lstStyle/>
          <a:p>
            <a:pPr marL="457200" indent="-457200" algn="l">
              <a:buFontTx/>
              <a:buChar char="-"/>
            </a:pPr>
            <a:r>
              <a:rPr lang="en-US" sz="2800" dirty="0">
                <a:latin typeface="Calibri (Body)"/>
              </a:rPr>
              <a:t>Place at the highest probability of a fire – Kitchen, garage/workshop, laundry room, bedrooms &amp; grill.</a:t>
            </a:r>
          </a:p>
          <a:p>
            <a:pPr marL="457200" indent="-457200" algn="l">
              <a:buFontTx/>
              <a:buChar char="-"/>
            </a:pPr>
            <a:r>
              <a:rPr lang="en-US" sz="2800" dirty="0">
                <a:latin typeface="Calibri (Body)"/>
              </a:rPr>
              <a:t>Placed at a location easily accessible at a maximum of </a:t>
            </a:r>
            <a:r>
              <a:rPr lang="en-US" sz="2800" u="sng" dirty="0">
                <a:latin typeface="Calibri (Body)"/>
              </a:rPr>
              <a:t>5</a:t>
            </a:r>
            <a:r>
              <a:rPr lang="en-US" sz="2800" dirty="0">
                <a:latin typeface="Calibri (Body)"/>
              </a:rPr>
              <a:t> feet from the ground Have at least </a:t>
            </a:r>
            <a:r>
              <a:rPr lang="en-US" sz="2800" u="sng" dirty="0">
                <a:latin typeface="Calibri (Body)"/>
              </a:rPr>
              <a:t>1</a:t>
            </a:r>
            <a:r>
              <a:rPr lang="en-US" sz="2800" dirty="0">
                <a:latin typeface="Calibri (Body)"/>
              </a:rPr>
              <a:t> fire extinguisher on every level of your home.</a:t>
            </a:r>
          </a:p>
          <a:p>
            <a:pPr marL="457200" indent="-457200" algn="l">
              <a:buFontTx/>
              <a:buChar char="-"/>
            </a:pPr>
            <a:r>
              <a:rPr lang="en-US" sz="2800" dirty="0">
                <a:latin typeface="Calibri (Body)"/>
              </a:rPr>
              <a:t>Identify whether the fire is manageable to be extinguish.</a:t>
            </a:r>
          </a:p>
          <a:p>
            <a:pPr marL="457200" indent="-457200" algn="l">
              <a:buFontTx/>
              <a:buChar char="-"/>
            </a:pPr>
            <a:endParaRPr lang="en-US" sz="2800" dirty="0">
              <a:latin typeface="Calibri (Body)"/>
            </a:endParaRPr>
          </a:p>
          <a:p>
            <a:pPr marL="457200" indent="-457200" algn="l">
              <a:buFontTx/>
              <a:buChar char="-"/>
            </a:pPr>
            <a:endParaRPr lang="en-US" sz="2800" dirty="0">
              <a:latin typeface="Calibri (Body)"/>
            </a:endParaRPr>
          </a:p>
        </p:txBody>
      </p:sp>
      <p:pic>
        <p:nvPicPr>
          <p:cNvPr id="19" name="Picture 18">
            <a:extLst>
              <a:ext uri="{FF2B5EF4-FFF2-40B4-BE49-F238E27FC236}">
                <a16:creationId xmlns:a16="http://schemas.microsoft.com/office/drawing/2014/main" id="{37D4E9C2-2EC1-4DEA-BB74-7B4615EDAE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1534" y="4468497"/>
            <a:ext cx="2095475" cy="2095475"/>
          </a:xfrm>
          <a:prstGeom prst="rect">
            <a:avLst/>
          </a:prstGeom>
        </p:spPr>
      </p:pic>
    </p:spTree>
    <p:extLst>
      <p:ext uri="{BB962C8B-B14F-4D97-AF65-F5344CB8AC3E}">
        <p14:creationId xmlns:p14="http://schemas.microsoft.com/office/powerpoint/2010/main" val="386263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0155" y="6037221"/>
            <a:ext cx="795374" cy="7920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5529" y="5933156"/>
            <a:ext cx="978269" cy="1000148"/>
          </a:xfrm>
          <a:prstGeom prst="rect">
            <a:avLst/>
          </a:prstGeom>
        </p:spPr>
      </p:pic>
      <p:sp>
        <p:nvSpPr>
          <p:cNvPr id="6" name="TextBox 5"/>
          <p:cNvSpPr txBox="1"/>
          <p:nvPr/>
        </p:nvSpPr>
        <p:spPr>
          <a:xfrm>
            <a:off x="0" y="6563972"/>
            <a:ext cx="5217459" cy="369332"/>
          </a:xfrm>
          <a:prstGeom prst="rect">
            <a:avLst/>
          </a:prstGeom>
          <a:noFill/>
        </p:spPr>
        <p:txBody>
          <a:bodyPr wrap="square" rtlCol="0">
            <a:spAutoFit/>
          </a:bodyPr>
          <a:lstStyle/>
          <a:p>
            <a:r>
              <a:rPr lang="en-US" dirty="0"/>
              <a:t>Boys’ Brigade 8</a:t>
            </a:r>
            <a:r>
              <a:rPr lang="en-US" baseline="30000" dirty="0"/>
              <a:t>th</a:t>
            </a:r>
            <a:r>
              <a:rPr lang="en-US" dirty="0"/>
              <a:t> </a:t>
            </a:r>
            <a:r>
              <a:rPr lang="en-US" dirty="0" err="1"/>
              <a:t>Petaling</a:t>
            </a:r>
            <a:r>
              <a:rPr lang="en-US" dirty="0"/>
              <a:t> Jaya Fire &amp; Rescue- Basic</a:t>
            </a:r>
          </a:p>
        </p:txBody>
      </p:sp>
      <p:sp>
        <p:nvSpPr>
          <p:cNvPr id="10" name="Title 9"/>
          <p:cNvSpPr>
            <a:spLocks noGrp="1"/>
          </p:cNvSpPr>
          <p:nvPr>
            <p:ph type="ctrTitle"/>
          </p:nvPr>
        </p:nvSpPr>
        <p:spPr>
          <a:xfrm>
            <a:off x="1523999" y="327803"/>
            <a:ext cx="9144000" cy="1069570"/>
          </a:xfrm>
        </p:spPr>
        <p:txBody>
          <a:bodyPr>
            <a:noAutofit/>
          </a:bodyPr>
          <a:lstStyle/>
          <a:p>
            <a:r>
              <a:rPr lang="en-US" sz="4800" dirty="0">
                <a:latin typeface="+mn-lt"/>
              </a:rPr>
              <a:t>Smoke Detectors</a:t>
            </a:r>
          </a:p>
        </p:txBody>
      </p:sp>
      <p:sp>
        <p:nvSpPr>
          <p:cNvPr id="8" name="Subtitle 2">
            <a:extLst>
              <a:ext uri="{FF2B5EF4-FFF2-40B4-BE49-F238E27FC236}">
                <a16:creationId xmlns:a16="http://schemas.microsoft.com/office/drawing/2014/main" id="{317F1F59-ACF6-40B6-BB21-D2694BD8073A}"/>
              </a:ext>
            </a:extLst>
          </p:cNvPr>
          <p:cNvSpPr>
            <a:spLocks noGrp="1"/>
          </p:cNvSpPr>
          <p:nvPr>
            <p:ph type="subTitle" idx="1"/>
          </p:nvPr>
        </p:nvSpPr>
        <p:spPr>
          <a:xfrm>
            <a:off x="896471" y="1738971"/>
            <a:ext cx="10179696" cy="4298249"/>
          </a:xfrm>
        </p:spPr>
        <p:txBody>
          <a:bodyPr>
            <a:normAutofit/>
          </a:bodyPr>
          <a:lstStyle/>
          <a:p>
            <a:pPr marL="457200" indent="-457200" algn="l">
              <a:buFontTx/>
              <a:buChar char="-"/>
            </a:pPr>
            <a:r>
              <a:rPr lang="en-US" sz="2800" dirty="0">
                <a:latin typeface="Calibri (Body)"/>
              </a:rPr>
              <a:t>Two-thirds of all fire deaths occur in homes with either no working smoke alarm or no alarm period.</a:t>
            </a:r>
          </a:p>
          <a:p>
            <a:pPr marL="457200" indent="-457200" algn="l">
              <a:buFontTx/>
              <a:buChar char="-"/>
            </a:pPr>
            <a:r>
              <a:rPr lang="en-US" sz="2800" dirty="0">
                <a:latin typeface="Calibri (Body)"/>
              </a:rPr>
              <a:t>Make sure there are </a:t>
            </a:r>
            <a:r>
              <a:rPr lang="en-US" sz="2800" u="sng" dirty="0">
                <a:latin typeface="Calibri (Body)"/>
              </a:rPr>
              <a:t>1</a:t>
            </a:r>
            <a:r>
              <a:rPr lang="en-US" sz="2800" dirty="0">
                <a:latin typeface="Calibri (Body)"/>
              </a:rPr>
              <a:t> smoke alarm installed in every bedroom, outside every sleeping area &amp; every floor. </a:t>
            </a:r>
          </a:p>
          <a:p>
            <a:pPr marL="457200" indent="-457200" algn="l">
              <a:buFontTx/>
              <a:buChar char="-"/>
            </a:pPr>
            <a:r>
              <a:rPr lang="en-US" sz="2800" dirty="0">
                <a:latin typeface="Calibri (Body)"/>
              </a:rPr>
              <a:t>Test your alarm </a:t>
            </a:r>
            <a:r>
              <a:rPr lang="en-US" sz="2800" u="sng" dirty="0">
                <a:latin typeface="Calibri (Body)"/>
              </a:rPr>
              <a:t>monthly</a:t>
            </a:r>
            <a:r>
              <a:rPr lang="en-US" sz="2800" dirty="0">
                <a:latin typeface="Calibri (Body)"/>
              </a:rPr>
              <a:t> by hitting the “test” button.</a:t>
            </a:r>
          </a:p>
          <a:p>
            <a:pPr marL="457200" indent="-457200" algn="l">
              <a:buFontTx/>
              <a:buChar char="-"/>
            </a:pPr>
            <a:r>
              <a:rPr lang="en-US" sz="2800" dirty="0">
                <a:latin typeface="Calibri (Body)"/>
              </a:rPr>
              <a:t>Ensure your alarm works at all times.</a:t>
            </a:r>
          </a:p>
          <a:p>
            <a:pPr marL="457200" indent="-457200" algn="l">
              <a:buFontTx/>
              <a:buChar char="-"/>
            </a:pPr>
            <a:endParaRPr lang="en-US" sz="2800" dirty="0">
              <a:latin typeface="Calibri (Body)"/>
            </a:endParaRPr>
          </a:p>
          <a:p>
            <a:pPr marL="457200" indent="-457200" algn="l">
              <a:buFontTx/>
              <a:buChar char="-"/>
            </a:pPr>
            <a:endParaRPr lang="en-US" sz="2800" dirty="0">
              <a:latin typeface="Calibri (Body)"/>
            </a:endParaRPr>
          </a:p>
        </p:txBody>
      </p:sp>
      <p:pic>
        <p:nvPicPr>
          <p:cNvPr id="12" name="Picture 11">
            <a:extLst>
              <a:ext uri="{FF2B5EF4-FFF2-40B4-BE49-F238E27FC236}">
                <a16:creationId xmlns:a16="http://schemas.microsoft.com/office/drawing/2014/main" id="{CD409FAE-6EDC-4681-8D6E-7631EE7F51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5872" y="4085988"/>
            <a:ext cx="2014843" cy="2014843"/>
          </a:xfrm>
          <a:prstGeom prst="rect">
            <a:avLst/>
          </a:prstGeom>
        </p:spPr>
      </p:pic>
    </p:spTree>
    <p:extLst>
      <p:ext uri="{BB962C8B-B14F-4D97-AF65-F5344CB8AC3E}">
        <p14:creationId xmlns:p14="http://schemas.microsoft.com/office/powerpoint/2010/main" val="628876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TotalTime>
  <Words>1043</Words>
  <Application>Microsoft Office PowerPoint</Application>
  <PresentationFormat>Widescreen</PresentationFormat>
  <Paragraphs>100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(Body)</vt:lpstr>
      <vt:lpstr>Calibri Light</vt:lpstr>
      <vt:lpstr>Century Gothic</vt:lpstr>
      <vt:lpstr>Office Theme</vt:lpstr>
      <vt:lpstr>Week 2- Fire Safety</vt:lpstr>
      <vt:lpstr>Objective(s)</vt:lpstr>
      <vt:lpstr>Fire Extinguisher Types</vt:lpstr>
      <vt:lpstr>P.A.S.S</vt:lpstr>
      <vt:lpstr>Fire Blankets</vt:lpstr>
      <vt:lpstr>Fire Safety In Public</vt:lpstr>
      <vt:lpstr>Fire Safety At Home</vt:lpstr>
      <vt:lpstr>Fire Extinguishers / Fire Blankets</vt:lpstr>
      <vt:lpstr>Smoke Detectors</vt:lpstr>
      <vt:lpstr>Fire Escape Plan</vt:lpstr>
      <vt:lpstr>Optional Assignment (2 marks) </vt:lpstr>
      <vt:lpstr>Electrical Safety</vt:lpstr>
      <vt:lpstr>First Aid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Ng</dc:creator>
  <cp:lastModifiedBy>Ian Ng</cp:lastModifiedBy>
  <cp:revision>63</cp:revision>
  <dcterms:created xsi:type="dcterms:W3CDTF">2018-10-12T04:33:20Z</dcterms:created>
  <dcterms:modified xsi:type="dcterms:W3CDTF">2019-01-01T08:37:18Z</dcterms:modified>
</cp:coreProperties>
</file>