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2" r:id="rId4"/>
    <p:sldId id="273" r:id="rId5"/>
    <p:sldId id="275" r:id="rId6"/>
    <p:sldId id="276" r:id="rId7"/>
    <p:sldId id="279" r:id="rId8"/>
    <p:sldId id="278" r:id="rId9"/>
    <p:sldId id="277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7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0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3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8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1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80D6-474E-487E-9E73-7CC16C95EAA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6.jpg"/><Relationship Id="rId4" Type="http://schemas.openxmlformats.org/officeDocument/2006/relationships/hyperlink" Target="https://bit.ly/2Xg0Hb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3417"/>
            <a:ext cx="9144000" cy="102214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Week 3- Emergency Response Vehicles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3607C4-6412-4D0D-BC22-2500E190A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84" y="1438121"/>
            <a:ext cx="2884010" cy="18137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C416AE-E4B7-4A0F-A3E5-7C60A18D6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82" y="3362822"/>
            <a:ext cx="2896224" cy="2057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4D28CD-46C2-468E-8BD2-3A9F4924F3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87" y="3399730"/>
            <a:ext cx="2896224" cy="20863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06D2D9-D6EA-4335-BA42-EC0F123189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87" y="1530239"/>
            <a:ext cx="2896224" cy="17216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223A43-56B9-4871-A538-06104F9A80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08" y="3429000"/>
            <a:ext cx="2884010" cy="20570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22A89A-0268-4AC8-9BF0-D04CC8CB0F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08" y="1530238"/>
            <a:ext cx="2884008" cy="18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6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841" y="1902162"/>
            <a:ext cx="9470316" cy="152683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MY" dirty="0"/>
              <a:t>Why is the word ‘AMBULANCE’ written right to left on the vehicle?</a:t>
            </a:r>
            <a:endParaRPr lang="en-US" sz="22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 (Body)"/>
              </a:rPr>
              <a:t>Bonus Marks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C03510-F52E-46A8-83D4-58C917880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80" y="2761834"/>
            <a:ext cx="4517837" cy="30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9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841" y="1902162"/>
            <a:ext cx="9470316" cy="1526838"/>
          </a:xfrm>
        </p:spPr>
        <p:txBody>
          <a:bodyPr>
            <a:normAutofit/>
          </a:bodyPr>
          <a:lstStyle/>
          <a:p>
            <a:r>
              <a:rPr lang="en-MY" dirty="0"/>
              <a:t>Thus, the </a:t>
            </a:r>
            <a:r>
              <a:rPr lang="en-MY" b="1" dirty="0"/>
              <a:t>word AMBULANCE is written laterally inverted</a:t>
            </a:r>
            <a:r>
              <a:rPr lang="en-MY" dirty="0"/>
              <a:t> in front of the </a:t>
            </a:r>
            <a:r>
              <a:rPr lang="en-MY" b="1" dirty="0"/>
              <a:t>ambulance</a:t>
            </a:r>
            <a:r>
              <a:rPr lang="en-MY" dirty="0"/>
              <a:t> because when seen in the rear view mirror by another </a:t>
            </a:r>
            <a:r>
              <a:rPr lang="en-MY" b="1" dirty="0"/>
              <a:t>vehicle</a:t>
            </a:r>
            <a:r>
              <a:rPr lang="en-MY" dirty="0"/>
              <a:t>, the image of the </a:t>
            </a:r>
            <a:r>
              <a:rPr lang="en-MY" b="1" dirty="0"/>
              <a:t>word</a:t>
            </a:r>
            <a:r>
              <a:rPr lang="en-MY" dirty="0"/>
              <a:t> would get </a:t>
            </a:r>
            <a:r>
              <a:rPr lang="en-MY" b="1" dirty="0"/>
              <a:t>inverted</a:t>
            </a:r>
            <a:r>
              <a:rPr lang="en-MY" dirty="0"/>
              <a:t>, letting the driver to read the </a:t>
            </a:r>
            <a:r>
              <a:rPr lang="en-MY" b="1" dirty="0"/>
              <a:t>word</a:t>
            </a:r>
            <a:r>
              <a:rPr lang="en-MY" dirty="0"/>
              <a:t> properly so that he can provide way to the </a:t>
            </a:r>
            <a:r>
              <a:rPr lang="en-MY" b="1" dirty="0"/>
              <a:t>ambulance</a:t>
            </a:r>
            <a:endParaRPr lang="en-US" sz="22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 (Body)"/>
              </a:rPr>
              <a:t>Bonus Marks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CED21-C0A9-4841-B8B9-E66A13A4C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48" y="3429000"/>
            <a:ext cx="3746104" cy="29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036067"/>
            <a:ext cx="9470316" cy="184832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alibri (Body)"/>
              </a:rPr>
              <a:t>What are Emergency Response Vehicles (ERV)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alibri (Body)"/>
              </a:rPr>
              <a:t>History of Fire Engine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alibri (Body)"/>
              </a:rPr>
              <a:t>Difference Between Types of Engines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alibri (Body)"/>
              </a:rPr>
              <a:t>Other Emergency Response Vehicles</a:t>
            </a:r>
          </a:p>
          <a:p>
            <a:pPr marL="342900" indent="-342900">
              <a:buFontTx/>
              <a:buChar char="-"/>
            </a:pPr>
            <a:endParaRPr lang="en-US" sz="28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US" dirty="0">
                <a:latin typeface="+mn-lt"/>
              </a:rPr>
              <a:t>Objective(s)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D13C6-E6DA-4619-80F9-017981E39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86" y="4348682"/>
            <a:ext cx="2383142" cy="1973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EC9101-0BB8-4B9D-AEC6-0E1382AB4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69" y="195942"/>
            <a:ext cx="2907578" cy="39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4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447351"/>
            <a:ext cx="9470316" cy="2559166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sz="2800" dirty="0">
                <a:latin typeface="Calibri (Body)"/>
              </a:rPr>
              <a:t>Designated and authorized to respond to an emergency in a life threatening situation.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Calibri (Body)"/>
              </a:rPr>
              <a:t>Often these vehicles are permitted by law to break conventional road rules to reach the destination as fast as possible.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2800" dirty="0">
                <a:latin typeface="Calibri (Body)"/>
              </a:rPr>
              <a:t>Mostly operated by different government officials such as Law Enforcement, Fire Department, Emergency Medical Services.</a:t>
            </a:r>
          </a:p>
          <a:p>
            <a:pPr marL="514350" indent="-514350">
              <a:buAutoNum type="arabicParenR"/>
            </a:pPr>
            <a:endParaRPr lang="en-US" sz="2800" dirty="0">
              <a:latin typeface="Calibri (Body)"/>
            </a:endParaRPr>
          </a:p>
          <a:p>
            <a:pPr marL="514350" indent="-514350">
              <a:buAutoNum type="arabicParenR"/>
            </a:pPr>
            <a:endParaRPr lang="en-US" sz="28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US" dirty="0">
                <a:latin typeface="+mn-lt"/>
              </a:rPr>
              <a:t>What are ERV?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FBC939-47B0-4750-B031-B4C624D27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96" y="3983216"/>
            <a:ext cx="2836902" cy="20068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71C625-A948-43ED-8E4F-FF4D9116E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9" y="3974576"/>
            <a:ext cx="2836904" cy="20149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529D60-C16D-4B45-AF03-F0470E031F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11" y="3973467"/>
            <a:ext cx="2836904" cy="20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4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052296"/>
            <a:ext cx="9470316" cy="373489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200" dirty="0">
                <a:latin typeface="Calibri (Body)"/>
              </a:rPr>
              <a:t>Known as </a:t>
            </a:r>
            <a:r>
              <a:rPr lang="en-MY" sz="2200" dirty="0">
                <a:latin typeface="Calibri (Body)"/>
              </a:rPr>
              <a:t>“</a:t>
            </a:r>
            <a:r>
              <a:rPr lang="en-US" sz="2200" dirty="0">
                <a:latin typeface="Calibri (Body)"/>
              </a:rPr>
              <a:t>bucket brigades” as previously at the first stages because </a:t>
            </a:r>
            <a:r>
              <a:rPr lang="en-MY" sz="2200" dirty="0">
                <a:latin typeface="Calibri (Body)"/>
              </a:rPr>
              <a:t>c</a:t>
            </a:r>
            <a:r>
              <a:rPr lang="en-MY" sz="2200" dirty="0"/>
              <a:t>itizens were required to leave buckets of water by their doorsteps for use by firefighters in an emergency.</a:t>
            </a:r>
          </a:p>
          <a:p>
            <a:pPr marL="514350" indent="-514350">
              <a:buAutoNum type="arabicParenR"/>
            </a:pPr>
            <a:r>
              <a:rPr lang="en-MY" sz="2200" dirty="0">
                <a:latin typeface="Calibri (Body)"/>
              </a:rPr>
              <a:t>Richard </a:t>
            </a:r>
            <a:r>
              <a:rPr lang="en-MY" sz="2200" dirty="0" err="1">
                <a:latin typeface="Calibri (Body)"/>
              </a:rPr>
              <a:t>Newsham</a:t>
            </a:r>
            <a:r>
              <a:rPr lang="en-MY" sz="2200" dirty="0">
                <a:latin typeface="Calibri (Body)"/>
              </a:rPr>
              <a:t> revolutionized firefighting in 1721 when he filed a patent for the first ever fire engine pump, which could hold 644 litres of water and allowed the bucket brigade to get rid of their puny pails for transporting water.</a:t>
            </a:r>
          </a:p>
          <a:p>
            <a:pPr marL="514350" indent="-514350">
              <a:buAutoNum type="arabicParenR"/>
            </a:pPr>
            <a:r>
              <a:rPr lang="en-MY" sz="2200" dirty="0">
                <a:latin typeface="Calibri (Body)"/>
              </a:rPr>
              <a:t>Though that was not enough as a century later, another invention was introduced so </a:t>
            </a:r>
            <a:r>
              <a:rPr lang="en-MY" sz="2200" dirty="0"/>
              <a:t>a suction engine that allow firefighters to draw water from a concentrated source</a:t>
            </a:r>
            <a:endParaRPr lang="en-US" sz="22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US" dirty="0">
                <a:latin typeface="+mn-lt"/>
              </a:rPr>
              <a:t>History of Fire Engines</a:t>
            </a:r>
          </a:p>
        </p:txBody>
      </p:sp>
    </p:spTree>
    <p:extLst>
      <p:ext uri="{BB962C8B-B14F-4D97-AF65-F5344CB8AC3E}">
        <p14:creationId xmlns:p14="http://schemas.microsoft.com/office/powerpoint/2010/main" val="185931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F1967E-034E-44A5-AA39-1F0FE3F7E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4" y="315170"/>
            <a:ext cx="4765988" cy="287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5219DD-0AA7-470D-B091-AA90A657F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68" y="315170"/>
            <a:ext cx="4752588" cy="2870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BEF6E9-2489-4B4A-B0A9-F041B05730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20877"/>
          <a:stretch/>
        </p:blipFill>
        <p:spPr>
          <a:xfrm>
            <a:off x="2982772" y="3563961"/>
            <a:ext cx="6226456" cy="28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775571"/>
            <a:ext cx="9470316" cy="21854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200" u="sng" dirty="0">
                <a:latin typeface="Calibri (Body)"/>
              </a:rPr>
              <a:t>Standard Fire Engine</a:t>
            </a:r>
          </a:p>
          <a:p>
            <a:pPr marL="342900" indent="-342900" algn="l">
              <a:buFontTx/>
              <a:buChar char="-"/>
            </a:pPr>
            <a:r>
              <a:rPr lang="en-US" sz="2100" dirty="0">
                <a:latin typeface="Calibri (Body)"/>
              </a:rPr>
              <a:t>Designed for primarily transporting firefighters to the scene providing limited water with which to fight the fire, tools, equipment and hoses.</a:t>
            </a:r>
          </a:p>
          <a:p>
            <a:pPr algn="l"/>
            <a:r>
              <a:rPr lang="en-US" sz="2200" u="sng" dirty="0">
                <a:latin typeface="Calibri (Body)"/>
              </a:rPr>
              <a:t>Turntable ladder (TL)</a:t>
            </a:r>
          </a:p>
          <a:p>
            <a:pPr marL="342900" indent="-342900" algn="l">
              <a:buFontTx/>
              <a:buChar char="-"/>
            </a:pPr>
            <a:r>
              <a:rPr lang="en-US" sz="2100" dirty="0">
                <a:latin typeface="Calibri (Body)"/>
              </a:rPr>
              <a:t>Used for forcible entry, search &amp; rescue operations for high heights using the large telescopic ladder. The term is derived from a large ladder is mounted </a:t>
            </a:r>
            <a:r>
              <a:rPr lang="en-US" sz="2100" dirty="0" err="1">
                <a:latin typeface="Calibri (Body)"/>
              </a:rPr>
              <a:t>ona</a:t>
            </a:r>
            <a:r>
              <a:rPr lang="en-US" sz="2100" dirty="0">
                <a:latin typeface="Calibri (Body)"/>
              </a:rPr>
              <a:t> </a:t>
            </a:r>
            <a:r>
              <a:rPr lang="en-US" sz="2100" dirty="0" err="1">
                <a:latin typeface="Calibri (Body)"/>
              </a:rPr>
              <a:t>turtable</a:t>
            </a:r>
            <a:r>
              <a:rPr lang="en-US" sz="2100" dirty="0">
                <a:latin typeface="Calibri (Body)"/>
              </a:rPr>
              <a:t> on the back of a truck chassis.</a:t>
            </a:r>
          </a:p>
          <a:p>
            <a:pPr marL="342900" indent="-342900" algn="l">
              <a:buFontTx/>
              <a:buChar char="-"/>
            </a:pPr>
            <a:endParaRPr lang="en-US" sz="2200" dirty="0">
              <a:latin typeface="Calibri (Body)"/>
            </a:endParaRPr>
          </a:p>
          <a:p>
            <a:pPr marL="514350" indent="-514350">
              <a:buAutoNum type="arabicParenR"/>
            </a:pPr>
            <a:endParaRPr lang="en-US" sz="22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 (Body)"/>
              </a:rPr>
              <a:t>Difference Between Types of Engines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8E32EF-37E0-4EE7-9519-1E578A7A9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1" y="3963011"/>
            <a:ext cx="3468934" cy="2598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20C697-3CA1-4FCE-BF0B-7C26BD1B2E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0"/>
          <a:stretch/>
        </p:blipFill>
        <p:spPr>
          <a:xfrm>
            <a:off x="5436043" y="3959209"/>
            <a:ext cx="4596063" cy="26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841" y="2244697"/>
            <a:ext cx="9470316" cy="52235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 (Body)"/>
              </a:rPr>
              <a:t>Why are fire trucks in red </a:t>
            </a:r>
            <a:r>
              <a:rPr lang="en-US" sz="2800" dirty="0" err="1">
                <a:latin typeface="Calibri (Body)"/>
              </a:rPr>
              <a:t>colour</a:t>
            </a:r>
            <a:r>
              <a:rPr lang="en-US" sz="2800" dirty="0">
                <a:latin typeface="Calibri (Body)"/>
              </a:rPr>
              <a:t>? </a:t>
            </a:r>
          </a:p>
          <a:p>
            <a:pPr marL="514350" indent="-514350">
              <a:buAutoNum type="arabicParenR"/>
            </a:pPr>
            <a:endParaRPr lang="en-US" sz="22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 (Body)"/>
              </a:rPr>
              <a:t> Bonus Marks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736DE3-878D-4401-A3CC-7085B196D7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9" b="15933"/>
          <a:stretch/>
        </p:blipFill>
        <p:spPr>
          <a:xfrm>
            <a:off x="0" y="3183363"/>
            <a:ext cx="12192000" cy="22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9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 (Body)"/>
              </a:rPr>
              <a:t> Bonus Marks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B7F4B8-C533-4C70-8A7A-6343873C6E4C}"/>
              </a:ext>
            </a:extLst>
          </p:cNvPr>
          <p:cNvSpPr txBox="1"/>
          <p:nvPr/>
        </p:nvSpPr>
        <p:spPr>
          <a:xfrm>
            <a:off x="1360841" y="1566054"/>
            <a:ext cx="9934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>
                <a:latin typeface="Calibri (Body)"/>
              </a:rPr>
              <a:t>Back in 1900, roads were filled with black-colored vehicles. The striking red </a:t>
            </a:r>
            <a:r>
              <a:rPr lang="en-US" sz="2200" dirty="0" err="1">
                <a:latin typeface="Calibri (Body)"/>
              </a:rPr>
              <a:t>colour</a:t>
            </a:r>
            <a:r>
              <a:rPr lang="en-US" sz="2200" dirty="0">
                <a:latin typeface="Calibri (Body)"/>
              </a:rPr>
              <a:t> stands out in the crowd. 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Calibri (Body)"/>
              </a:rPr>
              <a:t>Psychologically works in modern times. Example such as a school bus is painted in yellow distinctively to be differentiate from the crowd. 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Calibri (Body)"/>
              </a:rPr>
              <a:t>Fun fact, back then when fire fighters were volunteers which meant they were unpaid, the </a:t>
            </a:r>
            <a:r>
              <a:rPr lang="en-US" sz="2200" dirty="0" err="1">
                <a:latin typeface="Calibri (Body)"/>
              </a:rPr>
              <a:t>colour</a:t>
            </a:r>
            <a:r>
              <a:rPr lang="en-US" sz="2200" dirty="0">
                <a:latin typeface="Calibri (Body)"/>
              </a:rPr>
              <a:t> red was the cheapest paint available back then </a:t>
            </a:r>
            <a:r>
              <a:rPr lang="en-US" sz="2200" dirty="0">
                <a:latin typeface="Calibri (Body)"/>
                <a:sym typeface="Wingdings" panose="05000000000000000000" pitchFamily="2" charset="2"/>
              </a:rPr>
              <a:t> 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Calibri (Body)"/>
                <a:sym typeface="Wingdings" panose="05000000000000000000" pitchFamily="2" charset="2"/>
              </a:rPr>
              <a:t>Recent studies showed that </a:t>
            </a:r>
            <a:r>
              <a:rPr lang="en-MY" sz="2200" dirty="0">
                <a:latin typeface="Calibri (Body)"/>
                <a:sym typeface="Wingdings" panose="05000000000000000000" pitchFamily="2" charset="2"/>
              </a:rPr>
              <a:t>the human visual system is most sensitive to wavelengths between 510 nm and 570 nm (greenish-yellow) under low-light conditions (Source: </a:t>
            </a:r>
            <a:r>
              <a:rPr lang="en-MY" sz="2200" dirty="0">
                <a:latin typeface="Calibri (Body)"/>
                <a:sym typeface="Wingdings" panose="05000000000000000000" pitchFamily="2" charset="2"/>
                <a:hlinkClick r:id="rId4"/>
              </a:rPr>
              <a:t>https://bit.ly/2Xg0Hbi</a:t>
            </a:r>
            <a:r>
              <a:rPr lang="en-MY" sz="2200" dirty="0">
                <a:latin typeface="Calibri (Body)"/>
                <a:sym typeface="Wingdings" panose="05000000000000000000" pitchFamily="2" charset="2"/>
              </a:rPr>
              <a:t>) </a:t>
            </a:r>
            <a:endParaRPr lang="en-US" sz="2200" dirty="0">
              <a:latin typeface="Calibri (Body)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A9FB5-D835-482A-AC54-F7A589C3A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57" y="4766977"/>
            <a:ext cx="3717759" cy="1739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D8AAA-0AA5-4CD6-8BDC-2B3613FD73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86" y="4766977"/>
            <a:ext cx="3478138" cy="17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841" y="1902162"/>
            <a:ext cx="9470316" cy="152683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200" dirty="0">
                <a:latin typeface="Calibri (Body)"/>
              </a:rPr>
              <a:t>Law Enforcement </a:t>
            </a:r>
          </a:p>
          <a:p>
            <a:pPr marL="514350" indent="-514350">
              <a:buAutoNum type="arabicParenR"/>
            </a:pPr>
            <a:r>
              <a:rPr lang="en-US" sz="2200" dirty="0">
                <a:latin typeface="Calibri (Body)"/>
              </a:rPr>
              <a:t>Emergency Medical Services</a:t>
            </a:r>
          </a:p>
          <a:p>
            <a:pPr marL="514350" indent="-514350">
              <a:buAutoNum type="arabicParenR"/>
            </a:pPr>
            <a:r>
              <a:rPr lang="en-US" sz="2200" dirty="0">
                <a:latin typeface="Calibri (Body)"/>
              </a:rPr>
              <a:t>Military </a:t>
            </a:r>
          </a:p>
          <a:p>
            <a:pPr marL="514350" indent="-514350">
              <a:buAutoNum type="arabicParenR"/>
            </a:pPr>
            <a:endParaRPr lang="en-US" sz="22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 (Body)"/>
              </a:rPr>
              <a:t>Other Emergency Response Vehicles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0C040A9-8786-41A1-8DB6-F2FFC14DB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1" y="3429000"/>
            <a:ext cx="3810000" cy="2857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A739AF-4A5E-4112-B307-E714FB46D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99" y="3429001"/>
            <a:ext cx="4298001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532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(Body)</vt:lpstr>
      <vt:lpstr>Calibri Light</vt:lpstr>
      <vt:lpstr>Office Theme</vt:lpstr>
      <vt:lpstr>Week 3- Emergency Response Vehicles</vt:lpstr>
      <vt:lpstr>Objective(s)</vt:lpstr>
      <vt:lpstr>What are ERV?</vt:lpstr>
      <vt:lpstr>History of Fire Engines</vt:lpstr>
      <vt:lpstr>PowerPoint Presentation</vt:lpstr>
      <vt:lpstr>Difference Between Types of Engines</vt:lpstr>
      <vt:lpstr> Bonus Marks</vt:lpstr>
      <vt:lpstr> Bonus Marks</vt:lpstr>
      <vt:lpstr>Other Emergency Response Vehicles</vt:lpstr>
      <vt:lpstr>Bonus Marks</vt:lpstr>
      <vt:lpstr>Bonus 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Ng</dc:creator>
  <cp:lastModifiedBy>Ian Ng</cp:lastModifiedBy>
  <cp:revision>75</cp:revision>
  <dcterms:created xsi:type="dcterms:W3CDTF">2018-10-12T04:33:20Z</dcterms:created>
  <dcterms:modified xsi:type="dcterms:W3CDTF">2019-02-22T17:10:24Z</dcterms:modified>
</cp:coreProperties>
</file>