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72" r:id="rId4"/>
    <p:sldId id="282" r:id="rId5"/>
    <p:sldId id="286" r:id="rId6"/>
    <p:sldId id="283" r:id="rId7"/>
    <p:sldId id="284" r:id="rId8"/>
    <p:sldId id="285" r:id="rId9"/>
    <p:sldId id="287" r:id="rId10"/>
    <p:sldId id="288" r:id="rId11"/>
    <p:sldId id="2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80D6-474E-487E-9E73-7CC16C95EAA9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9B-2BA5-4239-88DE-636244214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21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80D6-474E-487E-9E73-7CC16C95EAA9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9B-2BA5-4239-88DE-636244214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8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80D6-474E-487E-9E73-7CC16C95EAA9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9B-2BA5-4239-88DE-636244214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0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80D6-474E-487E-9E73-7CC16C95EAA9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9B-2BA5-4239-88DE-636244214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2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80D6-474E-487E-9E73-7CC16C95EAA9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9B-2BA5-4239-88DE-636244214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31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80D6-474E-487E-9E73-7CC16C95EAA9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9B-2BA5-4239-88DE-636244214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86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80D6-474E-487E-9E73-7CC16C95EAA9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9B-2BA5-4239-88DE-636244214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10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80D6-474E-487E-9E73-7CC16C95EAA9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9B-2BA5-4239-88DE-636244214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1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80D6-474E-487E-9E73-7CC16C95EAA9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9B-2BA5-4239-88DE-636244214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0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80D6-474E-487E-9E73-7CC16C95EAA9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9B-2BA5-4239-88DE-636244214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82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80D6-474E-487E-9E73-7CC16C95EAA9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F29B-2BA5-4239-88DE-636244214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9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C80D6-474E-487E-9E73-7CC16C95EAA9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1F29B-2BA5-4239-88DE-636244214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2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2.jpg"/><Relationship Id="rId4" Type="http://schemas.openxmlformats.org/officeDocument/2006/relationships/hyperlink" Target="https://bit.ly/2Tbv3I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12.jpg"/><Relationship Id="rId4" Type="http://schemas.openxmlformats.org/officeDocument/2006/relationships/hyperlink" Target="https://bit.ly/2TGtQy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hyperlink" Target="https://bit.ly/2TGtQy7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2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it.ly/2XWUrWd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hyperlink" Target="https://bit.ly/2XWUrWd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2.jpg"/><Relationship Id="rId4" Type="http://schemas.openxmlformats.org/officeDocument/2006/relationships/hyperlink" Target="https://bit.ly/2TGtQy7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12.jpg"/><Relationship Id="rId4" Type="http://schemas.openxmlformats.org/officeDocument/2006/relationships/hyperlink" Target="https://bit.ly/2TGtQy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43417"/>
            <a:ext cx="9144000" cy="1022149"/>
          </a:xfrm>
        </p:spPr>
        <p:txBody>
          <a:bodyPr>
            <a:noAutofit/>
          </a:bodyPr>
          <a:lstStyle/>
          <a:p>
            <a:r>
              <a:rPr lang="en-US" sz="4400" dirty="0">
                <a:latin typeface="+mn-lt"/>
              </a:rPr>
              <a:t>Week 5- Carrying Methods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55" y="6037221"/>
            <a:ext cx="795374" cy="792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529" y="5933156"/>
            <a:ext cx="978269" cy="1000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63972"/>
            <a:ext cx="521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Boys’ Brigade 8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Petaling</a:t>
            </a:r>
            <a:r>
              <a:rPr lang="en-US" dirty="0"/>
              <a:t> Jaya Fire &amp; Rescue- Basic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845A31-4470-47D2-9702-D63851948C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869" y="1022863"/>
            <a:ext cx="2778578" cy="28256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A71936-1395-463D-9092-45CDE7E4B4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12406" r="15943" b="10074"/>
          <a:stretch/>
        </p:blipFill>
        <p:spPr>
          <a:xfrm>
            <a:off x="7116375" y="4265075"/>
            <a:ext cx="3147497" cy="20685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32E6D7-2592-455B-9026-527B8F34DC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632" y="1200336"/>
            <a:ext cx="1419938" cy="23277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29354A-314D-45E3-8F80-B0AE35562B1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0" t="3015" r="26723" b="4316"/>
          <a:stretch/>
        </p:blipFill>
        <p:spPr>
          <a:xfrm>
            <a:off x="4626510" y="3732130"/>
            <a:ext cx="2297927" cy="26015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4FA3C5C-28E6-4093-9F15-A5921A46FAD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132" y="1165518"/>
            <a:ext cx="3382740" cy="22463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85D53A4-4732-4571-B978-FA0F59CF33A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750" y="3875235"/>
            <a:ext cx="2660821" cy="254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60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8" y="1447351"/>
            <a:ext cx="6395501" cy="3736899"/>
          </a:xfrm>
        </p:spPr>
        <p:txBody>
          <a:bodyPr>
            <a:normAutofit/>
          </a:bodyPr>
          <a:lstStyle/>
          <a:p>
            <a:pPr algn="l"/>
            <a:r>
              <a:rPr lang="en-MY" dirty="0"/>
              <a:t>This technique is for carrying conscious and alert victims. The victim must be able to stand unsupported and hold themselves upright during transport.</a:t>
            </a:r>
          </a:p>
          <a:p>
            <a:pPr marL="457200" indent="-457200" algn="l">
              <a:buAutoNum type="arabicParenR"/>
            </a:pPr>
            <a:r>
              <a:rPr lang="en-MY" dirty="0"/>
              <a:t>Position the hands as indicated in the graphic.</a:t>
            </a:r>
          </a:p>
          <a:p>
            <a:pPr marL="457200" indent="-457200" algn="l">
              <a:buFont typeface="Arial" panose="020B0604020202020204" pitchFamily="34" charset="0"/>
              <a:buAutoNum type="arabicParenR"/>
            </a:pPr>
            <a:r>
              <a:rPr lang="en-MY" dirty="0"/>
              <a:t>Lower the seat and allow the victim to sit.</a:t>
            </a:r>
          </a:p>
          <a:p>
            <a:pPr marL="457200" indent="-457200" algn="l">
              <a:buFont typeface="Arial" panose="020B0604020202020204" pitchFamily="34" charset="0"/>
              <a:buAutoNum type="arabicParenR"/>
            </a:pPr>
            <a:r>
              <a:rPr lang="en-MY" dirty="0"/>
              <a:t>Lower the seat using your legs, not your back.</a:t>
            </a:r>
          </a:p>
          <a:p>
            <a:pPr marL="457200" indent="-457200" algn="l">
              <a:buFont typeface="Arial" panose="020B0604020202020204" pitchFamily="34" charset="0"/>
              <a:buAutoNum type="arabicParenR"/>
            </a:pPr>
            <a:r>
              <a:rPr lang="en-MY" dirty="0"/>
              <a:t>When the victim is in place, stand using your legs, keeping your back straight.</a:t>
            </a:r>
          </a:p>
          <a:p>
            <a:pPr marL="457200" indent="-457200" algn="l">
              <a:buAutoNum type="arabicParenR"/>
            </a:pPr>
            <a:endParaRPr lang="en-MY" dirty="0"/>
          </a:p>
          <a:p>
            <a:pPr algn="l"/>
            <a:endParaRPr lang="en-MY" dirty="0"/>
          </a:p>
          <a:p>
            <a:pPr marL="457200" indent="-457200" algn="l">
              <a:buFont typeface="Arial" panose="020B0604020202020204" pitchFamily="34" charset="0"/>
              <a:buAutoNum type="arabicParenR"/>
            </a:pPr>
            <a:endParaRPr lang="en-MY" dirty="0"/>
          </a:p>
          <a:p>
            <a:pPr marL="457200" indent="-457200" algn="l">
              <a:buAutoNum type="arabicParenR"/>
            </a:pPr>
            <a:endParaRPr lang="en-MY" dirty="0"/>
          </a:p>
          <a:p>
            <a:pPr algn="l"/>
            <a:endParaRPr lang="en-MY" dirty="0"/>
          </a:p>
          <a:p>
            <a:pPr algn="l"/>
            <a:endParaRPr lang="en-MY" dirty="0">
              <a:latin typeface="Calibri (Body)"/>
            </a:endParaRPr>
          </a:p>
          <a:p>
            <a:pPr algn="l"/>
            <a:endParaRPr lang="en-US" dirty="0">
              <a:latin typeface="Calibri (Body)"/>
            </a:endParaRPr>
          </a:p>
          <a:p>
            <a:pPr marL="514350" indent="-514350">
              <a:buAutoNum type="arabicParenR"/>
            </a:pPr>
            <a:endParaRPr lang="en-US" sz="2800" dirty="0">
              <a:latin typeface="Calibri (Body)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55" y="6037221"/>
            <a:ext cx="795374" cy="792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529" y="5933156"/>
            <a:ext cx="978269" cy="1000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63972"/>
            <a:ext cx="521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Boys’ Brigade 8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Petaling</a:t>
            </a:r>
            <a:r>
              <a:rPr lang="en-US" dirty="0"/>
              <a:t> Jaya Fire &amp; Rescue- Basic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687157" y="295998"/>
            <a:ext cx="9144000" cy="1069570"/>
          </a:xfrm>
        </p:spPr>
        <p:txBody>
          <a:bodyPr/>
          <a:lstStyle/>
          <a:p>
            <a:r>
              <a:rPr lang="en-MY" dirty="0">
                <a:latin typeface="Calibri (Body)"/>
              </a:rPr>
              <a:t>Four-Hand Seat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BE0BDC7-F49B-43D5-BBE8-1FC6DF77272B}"/>
              </a:ext>
            </a:extLst>
          </p:cNvPr>
          <p:cNvSpPr txBox="1">
            <a:spLocks/>
          </p:cNvSpPr>
          <p:nvPr/>
        </p:nvSpPr>
        <p:spPr>
          <a:xfrm>
            <a:off x="2302770" y="5951064"/>
            <a:ext cx="2452110" cy="216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/>
              <a:t>Additional reads: </a:t>
            </a:r>
            <a:r>
              <a:rPr lang="en-US" sz="1000" dirty="0">
                <a:hlinkClick r:id="rId4"/>
              </a:rPr>
              <a:t>https://bit.ly/2Tbv3IE</a:t>
            </a:r>
            <a:r>
              <a:rPr lang="en-US" sz="1000" dirty="0"/>
              <a:t> </a:t>
            </a:r>
          </a:p>
          <a:p>
            <a:pPr marL="342900" indent="-342900" algn="l">
              <a:buFontTx/>
              <a:buChar char="-"/>
            </a:pPr>
            <a:endParaRPr lang="en-US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40E4F7-B091-4AB4-94A1-A6FFCD1646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5674114"/>
            <a:ext cx="726214" cy="726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5E0441-4D4C-45B2-8C8D-88214F5505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916" y="3623297"/>
            <a:ext cx="1419938" cy="23277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6E4816-1778-4781-B664-6E8FBA4B75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756" y="1469633"/>
            <a:ext cx="2610502" cy="215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73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8" y="1447351"/>
            <a:ext cx="6395501" cy="3736899"/>
          </a:xfrm>
        </p:spPr>
        <p:txBody>
          <a:bodyPr>
            <a:normAutofit/>
          </a:bodyPr>
          <a:lstStyle/>
          <a:p>
            <a:pPr algn="l"/>
            <a:r>
              <a:rPr lang="en-MY" dirty="0"/>
              <a:t>The blanket drag/ improvised stretcher can be performed with a blanket, or a sheet, curtains, towel, tarp, or anything else that’ll accomplish the same goal with material to withstand weightage.</a:t>
            </a:r>
          </a:p>
          <a:p>
            <a:pPr algn="l"/>
            <a:r>
              <a:rPr lang="en-MY" dirty="0"/>
              <a:t>1) Tuck the blanket under one side of the victim</a:t>
            </a:r>
          </a:p>
          <a:p>
            <a:pPr algn="l"/>
            <a:r>
              <a:rPr lang="en-MY" dirty="0"/>
              <a:t>2) Roll the victim onto the blanket</a:t>
            </a:r>
          </a:p>
          <a:p>
            <a:pPr algn="l"/>
            <a:r>
              <a:rPr lang="en-MY" dirty="0"/>
              <a:t>3) Adjust the blanket so the victim is </a:t>
            </a:r>
            <a:r>
              <a:rPr lang="en-MY" dirty="0" err="1"/>
              <a:t>centered</a:t>
            </a:r>
            <a:endParaRPr lang="en-MY" dirty="0"/>
          </a:p>
          <a:p>
            <a:pPr algn="l"/>
            <a:r>
              <a:rPr lang="en-MY" dirty="0"/>
              <a:t>4) Grab the blanket by the end near the victim’s head and drag to safety</a:t>
            </a:r>
          </a:p>
          <a:p>
            <a:pPr algn="l"/>
            <a:endParaRPr lang="en-MY" dirty="0"/>
          </a:p>
          <a:p>
            <a:pPr algn="l"/>
            <a:endParaRPr lang="en-MY" dirty="0"/>
          </a:p>
          <a:p>
            <a:pPr algn="l"/>
            <a:endParaRPr lang="en-MY" dirty="0"/>
          </a:p>
          <a:p>
            <a:pPr marL="457200" indent="-457200" algn="l">
              <a:buFont typeface="Arial" panose="020B0604020202020204" pitchFamily="34" charset="0"/>
              <a:buAutoNum type="arabicParenR"/>
            </a:pPr>
            <a:endParaRPr lang="en-MY" dirty="0"/>
          </a:p>
          <a:p>
            <a:pPr marL="457200" indent="-457200" algn="l">
              <a:buAutoNum type="arabicParenR"/>
            </a:pPr>
            <a:endParaRPr lang="en-MY" dirty="0"/>
          </a:p>
          <a:p>
            <a:pPr algn="l"/>
            <a:endParaRPr lang="en-MY" dirty="0"/>
          </a:p>
          <a:p>
            <a:pPr algn="l"/>
            <a:endParaRPr lang="en-MY" dirty="0">
              <a:latin typeface="Calibri (Body)"/>
            </a:endParaRPr>
          </a:p>
          <a:p>
            <a:pPr algn="l"/>
            <a:endParaRPr lang="en-US" dirty="0">
              <a:latin typeface="Calibri (Body)"/>
            </a:endParaRPr>
          </a:p>
          <a:p>
            <a:pPr marL="514350" indent="-514350">
              <a:buAutoNum type="arabicParenR"/>
            </a:pPr>
            <a:endParaRPr lang="en-US" sz="2800" dirty="0">
              <a:latin typeface="Calibri (Body)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55" y="6037221"/>
            <a:ext cx="795374" cy="792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529" y="5933156"/>
            <a:ext cx="978269" cy="1000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63972"/>
            <a:ext cx="521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Boys’ Brigade 8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Petaling</a:t>
            </a:r>
            <a:r>
              <a:rPr lang="en-US" dirty="0"/>
              <a:t> Jaya Fire &amp; Rescue- Basic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687157" y="295998"/>
            <a:ext cx="9144000" cy="1069570"/>
          </a:xfrm>
        </p:spPr>
        <p:txBody>
          <a:bodyPr>
            <a:noAutofit/>
          </a:bodyPr>
          <a:lstStyle/>
          <a:p>
            <a:r>
              <a:rPr lang="en-MY" sz="4800" dirty="0">
                <a:latin typeface="Calibri (Body)"/>
              </a:rPr>
              <a:t>Blanket Drag/ Improvised Stretcher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BE0BDC7-F49B-43D5-BBE8-1FC6DF77272B}"/>
              </a:ext>
            </a:extLst>
          </p:cNvPr>
          <p:cNvSpPr txBox="1">
            <a:spLocks/>
          </p:cNvSpPr>
          <p:nvPr/>
        </p:nvSpPr>
        <p:spPr>
          <a:xfrm>
            <a:off x="2302770" y="5951064"/>
            <a:ext cx="2452110" cy="216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/>
              <a:t>Additional reads: </a:t>
            </a:r>
            <a:r>
              <a:rPr lang="en-US" sz="1000" dirty="0">
                <a:hlinkClick r:id="rId4"/>
              </a:rPr>
              <a:t>https://bit.ly/2TGtQy7</a:t>
            </a:r>
            <a:r>
              <a:rPr lang="en-US" sz="1000" dirty="0"/>
              <a:t> </a:t>
            </a:r>
          </a:p>
          <a:p>
            <a:pPr marL="342900" indent="-342900" algn="l">
              <a:buFontTx/>
              <a:buChar char="-"/>
            </a:pPr>
            <a:endParaRPr lang="en-US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40E4F7-B091-4AB4-94A1-A6FFCD1646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5674114"/>
            <a:ext cx="726214" cy="7262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ED217A-02DB-4B00-AF9F-141BE6BE12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12406" r="15943" b="10074"/>
          <a:stretch/>
        </p:blipFill>
        <p:spPr>
          <a:xfrm>
            <a:off x="8126232" y="3876997"/>
            <a:ext cx="2934032" cy="19282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100C94-6415-406A-B394-A8D0172ADA3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0" t="4316" r="14096" b="10075"/>
          <a:stretch/>
        </p:blipFill>
        <p:spPr>
          <a:xfrm>
            <a:off x="8126232" y="1447351"/>
            <a:ext cx="2934032" cy="22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87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036067"/>
            <a:ext cx="9470316" cy="139293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latin typeface="Calibri (Body)"/>
              </a:rPr>
              <a:t>What are Carrying Methods? Why?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alibri (Body)"/>
              </a:rPr>
              <a:t>Safety Concerns?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alibri (Body)"/>
              </a:rPr>
              <a:t>ON YOUR FEET!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alibri (Body)"/>
              </a:rPr>
              <a:t>Techniques &amp; Applications</a:t>
            </a:r>
          </a:p>
          <a:p>
            <a:pPr marL="342900" indent="-342900">
              <a:buFontTx/>
              <a:buChar char="-"/>
            </a:pPr>
            <a:endParaRPr lang="en-US" sz="2800" dirty="0">
              <a:latin typeface="Calibri (Body)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55" y="6037221"/>
            <a:ext cx="795374" cy="792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529" y="5933156"/>
            <a:ext cx="978269" cy="1000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63972"/>
            <a:ext cx="521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Boys’ Brigade 8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Petaling</a:t>
            </a:r>
            <a:r>
              <a:rPr lang="en-US" dirty="0"/>
              <a:t> Jaya Fire &amp; Rescue- Basic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687157" y="295998"/>
            <a:ext cx="9144000" cy="1069570"/>
          </a:xfrm>
        </p:spPr>
        <p:txBody>
          <a:bodyPr/>
          <a:lstStyle/>
          <a:p>
            <a:r>
              <a:rPr lang="en-US" dirty="0">
                <a:latin typeface="+mn-lt"/>
              </a:rPr>
              <a:t>Objective(s)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9D13C6-E6DA-4619-80F9-017981E39C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586" y="4348682"/>
            <a:ext cx="2383142" cy="19732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EC9101-0BB8-4B9D-AEC6-0E1382AB48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69" y="195942"/>
            <a:ext cx="2907578" cy="391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41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056B63-03BE-40FE-A80A-44FF5F51F7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414" y="2071447"/>
            <a:ext cx="1735017" cy="184695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1447351"/>
            <a:ext cx="9470316" cy="4485804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en-MY" dirty="0"/>
              <a:t>Relocating people away from precarious or deadly incidents.</a:t>
            </a:r>
          </a:p>
          <a:p>
            <a:pPr marL="457200" indent="-457200" algn="l">
              <a:buFontTx/>
              <a:buChar char="-"/>
            </a:pPr>
            <a:r>
              <a:rPr lang="en-MY" dirty="0"/>
              <a:t>Rarely, if ever, see someone carrying an adult victim out in front of them “cradle in arms” style. Why?</a:t>
            </a:r>
          </a:p>
          <a:p>
            <a:endParaRPr lang="en-MY" dirty="0"/>
          </a:p>
          <a:p>
            <a:pPr marL="457200" indent="-457200" algn="l">
              <a:buFontTx/>
              <a:buChar char="-"/>
            </a:pPr>
            <a:r>
              <a:rPr lang="en-MY" dirty="0">
                <a:latin typeface="Calibri (Body)"/>
              </a:rPr>
              <a:t>There are </a:t>
            </a:r>
            <a:r>
              <a:rPr lang="en-MY" sz="2800" b="1" u="sng" dirty="0">
                <a:latin typeface="Calibri (Body)"/>
              </a:rPr>
              <a:t>2</a:t>
            </a:r>
            <a:r>
              <a:rPr lang="en-MY" dirty="0">
                <a:latin typeface="Calibri (Body)"/>
              </a:rPr>
              <a:t> categories of emergent victim removal; carries &amp; drags</a:t>
            </a:r>
          </a:p>
          <a:p>
            <a:pPr algn="l"/>
            <a:r>
              <a:rPr lang="en-MY" b="1" dirty="0"/>
              <a:t>Victim Carries:</a:t>
            </a:r>
            <a:r>
              <a:rPr lang="en-MY" dirty="0"/>
              <a:t> When one or more rescuer is able to lift the victim and carry them to a location of safety.</a:t>
            </a:r>
          </a:p>
          <a:p>
            <a:pPr algn="l"/>
            <a:r>
              <a:rPr lang="en-MY" b="1" dirty="0"/>
              <a:t>Victim Drags:</a:t>
            </a:r>
            <a:r>
              <a:rPr lang="en-MY" dirty="0"/>
              <a:t> The movement of a victim by lifting part of their body as the other part drags — often used when a carry isn’t possible or practical.</a:t>
            </a:r>
          </a:p>
          <a:p>
            <a:endParaRPr lang="en-US" dirty="0">
              <a:latin typeface="Calibri (Body)"/>
            </a:endParaRPr>
          </a:p>
          <a:p>
            <a:pPr marL="514350" indent="-514350">
              <a:buAutoNum type="arabicParenR"/>
            </a:pPr>
            <a:endParaRPr lang="en-US" sz="2800" dirty="0">
              <a:latin typeface="Calibri (Body)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55" y="6037221"/>
            <a:ext cx="795374" cy="792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529" y="5933156"/>
            <a:ext cx="978269" cy="1000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63972"/>
            <a:ext cx="521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Boys’ Brigade 8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Petaling</a:t>
            </a:r>
            <a:r>
              <a:rPr lang="en-US" dirty="0"/>
              <a:t> Jaya Fire &amp; Rescue- Basic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687157" y="295998"/>
            <a:ext cx="9144000" cy="1069570"/>
          </a:xfrm>
        </p:spPr>
        <p:txBody>
          <a:bodyPr/>
          <a:lstStyle/>
          <a:p>
            <a:r>
              <a:rPr lang="en-US" dirty="0">
                <a:latin typeface="+mn-lt"/>
              </a:rPr>
              <a:t>What are Carrying Methods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BC5F9F2-8120-48FA-9830-8DEA9446A9DF}"/>
              </a:ext>
            </a:extLst>
          </p:cNvPr>
          <p:cNvSpPr txBox="1">
            <a:spLocks/>
          </p:cNvSpPr>
          <p:nvPr/>
        </p:nvSpPr>
        <p:spPr>
          <a:xfrm>
            <a:off x="2302771" y="5603315"/>
            <a:ext cx="2699334" cy="245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/>
              <a:t>Additional reads: </a:t>
            </a:r>
            <a:r>
              <a:rPr lang="en-US" sz="1000" dirty="0">
                <a:hlinkClick r:id="rId5"/>
              </a:rPr>
              <a:t>https://bit.ly/2TGtQy7</a:t>
            </a:r>
            <a:r>
              <a:rPr lang="en-US" sz="1000" dirty="0"/>
              <a:t> </a:t>
            </a:r>
          </a:p>
          <a:p>
            <a:pPr marL="342900" indent="-342900" algn="l">
              <a:buFontTx/>
              <a:buChar char="-"/>
            </a:pPr>
            <a:endParaRPr lang="en-US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91A869-D535-43DE-A9F9-4300486859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5326365"/>
            <a:ext cx="799432" cy="79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40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2D2872-3330-4969-8137-7EF2D0313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422" y="426397"/>
            <a:ext cx="1254579" cy="125457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1447351"/>
            <a:ext cx="9470316" cy="4589870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Tx/>
              <a:buChar char="-"/>
            </a:pPr>
            <a:r>
              <a:rPr lang="en-MY" dirty="0"/>
              <a:t>Remember to keep your own safety a high priority!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latin typeface="Calibri (Body)"/>
              </a:rPr>
              <a:t>If victim is conscious sustaining injuries, may cause them to shift their weight around when moving. </a:t>
            </a:r>
            <a:r>
              <a:rPr lang="en-US" dirty="0" err="1">
                <a:latin typeface="Calibri (Body)"/>
              </a:rPr>
              <a:t>Unfavourable</a:t>
            </a:r>
            <a:r>
              <a:rPr lang="en-US" dirty="0">
                <a:latin typeface="Calibri (Body)"/>
              </a:rPr>
              <a:t> scenario while moving them.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latin typeface="Calibri (Body)"/>
              </a:rPr>
              <a:t>If victim is unconscious, they create deadweight and unable to assist you in any way by your extraction.</a:t>
            </a:r>
          </a:p>
          <a:p>
            <a:pPr algn="l"/>
            <a:endParaRPr lang="en-US" dirty="0">
              <a:latin typeface="Calibri (Body)"/>
            </a:endParaRPr>
          </a:p>
          <a:p>
            <a:pPr algn="l"/>
            <a:r>
              <a:rPr lang="en-MY" b="1" dirty="0">
                <a:latin typeface="Calibri (Body)"/>
              </a:rPr>
              <a:t>Relocating a victim will depend on several factors depending on victim injury</a:t>
            </a:r>
            <a:r>
              <a:rPr lang="en-MY" dirty="0">
                <a:latin typeface="Calibri (Body)"/>
              </a:rPr>
              <a:t>:-</a:t>
            </a:r>
          </a:p>
          <a:p>
            <a:pPr algn="l"/>
            <a:r>
              <a:rPr lang="en-MY" dirty="0"/>
              <a:t>- How many victims are in need of rescue?</a:t>
            </a:r>
          </a:p>
          <a:p>
            <a:pPr algn="l"/>
            <a:r>
              <a:rPr lang="en-MY" dirty="0"/>
              <a:t>- How many rescuers are available?</a:t>
            </a:r>
          </a:p>
          <a:p>
            <a:pPr algn="l"/>
            <a:r>
              <a:rPr lang="en-MY" dirty="0"/>
              <a:t>- What are the capabilities and conditions of the rescuers?</a:t>
            </a:r>
          </a:p>
          <a:p>
            <a:pPr algn="l"/>
            <a:r>
              <a:rPr lang="en-MY" dirty="0"/>
              <a:t>- What is the size and condition of the victim(s)?</a:t>
            </a:r>
          </a:p>
          <a:p>
            <a:pPr algn="l"/>
            <a:r>
              <a:rPr lang="en-MY" dirty="0"/>
              <a:t>- What is the safety and stability of the environment?</a:t>
            </a:r>
          </a:p>
          <a:p>
            <a:pPr algn="l"/>
            <a:endParaRPr lang="en-MY" dirty="0">
              <a:latin typeface="Calibri (Body)"/>
            </a:endParaRPr>
          </a:p>
          <a:p>
            <a:pPr algn="l"/>
            <a:endParaRPr lang="en-US" dirty="0">
              <a:latin typeface="Calibri (Body)"/>
            </a:endParaRPr>
          </a:p>
          <a:p>
            <a:pPr marL="514350" indent="-514350">
              <a:buAutoNum type="arabicParenR"/>
            </a:pPr>
            <a:endParaRPr lang="en-US" sz="2800" dirty="0">
              <a:latin typeface="Calibri (Body)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55" y="6037221"/>
            <a:ext cx="795374" cy="792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529" y="5933156"/>
            <a:ext cx="978269" cy="1000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63972"/>
            <a:ext cx="521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Boys’ Brigade 8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Petaling</a:t>
            </a:r>
            <a:r>
              <a:rPr lang="en-US" dirty="0"/>
              <a:t> Jaya Fire &amp; Rescue- Basic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687157" y="295998"/>
            <a:ext cx="9144000" cy="1069570"/>
          </a:xfrm>
        </p:spPr>
        <p:txBody>
          <a:bodyPr/>
          <a:lstStyle/>
          <a:p>
            <a:r>
              <a:rPr lang="en-US" dirty="0">
                <a:latin typeface="+mn-lt"/>
              </a:rPr>
              <a:t>Safety Concerns?</a:t>
            </a:r>
          </a:p>
        </p:txBody>
      </p:sp>
    </p:spTree>
    <p:extLst>
      <p:ext uri="{BB962C8B-B14F-4D97-AF65-F5344CB8AC3E}">
        <p14:creationId xmlns:p14="http://schemas.microsoft.com/office/powerpoint/2010/main" val="3432542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5A01738-EB4B-4A25-A906-D810472E66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59" y="1425605"/>
            <a:ext cx="3718296" cy="53230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B836A1-4428-4600-996C-DDA73BBD51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18" y="1656467"/>
            <a:ext cx="3848355" cy="39135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55" y="6037221"/>
            <a:ext cx="795374" cy="792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529" y="5933156"/>
            <a:ext cx="978269" cy="1000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63972"/>
            <a:ext cx="521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Boys’ Brigade 8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Petaling</a:t>
            </a:r>
            <a:r>
              <a:rPr lang="en-US" dirty="0"/>
              <a:t> Jaya Fire &amp; Rescue- Basic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687157" y="295998"/>
            <a:ext cx="9144000" cy="1069570"/>
          </a:xfrm>
        </p:spPr>
        <p:txBody>
          <a:bodyPr/>
          <a:lstStyle/>
          <a:p>
            <a:r>
              <a:rPr lang="en-US" dirty="0">
                <a:latin typeface="+mn-lt"/>
              </a:rPr>
              <a:t>ON YOUR FEET!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79802A9-5EAF-4DB3-88E4-AFDCAB56641E}"/>
              </a:ext>
            </a:extLst>
          </p:cNvPr>
          <p:cNvSpPr txBox="1">
            <a:spLocks/>
          </p:cNvSpPr>
          <p:nvPr/>
        </p:nvSpPr>
        <p:spPr>
          <a:xfrm>
            <a:off x="2302771" y="5846999"/>
            <a:ext cx="2452110" cy="216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/>
              <a:t>Additional reads: </a:t>
            </a:r>
            <a:r>
              <a:rPr lang="en-US" sz="1000" dirty="0">
                <a:hlinkClick r:id="rId6"/>
              </a:rPr>
              <a:t>https://bit.ly/2XWUrWd</a:t>
            </a:r>
            <a:r>
              <a:rPr lang="en-US" sz="1000" dirty="0"/>
              <a:t> </a:t>
            </a:r>
          </a:p>
          <a:p>
            <a:pPr marL="342900" indent="-342900" algn="l">
              <a:buFontTx/>
              <a:buChar char="-"/>
            </a:pPr>
            <a:endParaRPr lang="en-US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B8C97F-6002-4C28-9EED-A8076A9649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5570049"/>
            <a:ext cx="726214" cy="7262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840CE7-55AD-4297-BFBB-823182DC2C5B}"/>
              </a:ext>
            </a:extLst>
          </p:cNvPr>
          <p:cNvSpPr txBox="1"/>
          <p:nvPr/>
        </p:nvSpPr>
        <p:spPr>
          <a:xfrm>
            <a:off x="5490131" y="3136612"/>
            <a:ext cx="769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/>
              <a:t>OR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1752450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1447351"/>
            <a:ext cx="9470316" cy="4589870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en-MY" dirty="0">
                <a:latin typeface="Calibri (Body)"/>
              </a:rPr>
              <a:t>Fireman’s Carry</a:t>
            </a:r>
          </a:p>
          <a:p>
            <a:pPr marL="342900" indent="-342900" algn="l">
              <a:buFontTx/>
              <a:buChar char="-"/>
            </a:pPr>
            <a:r>
              <a:rPr lang="en-MY" dirty="0">
                <a:latin typeface="Calibri (Body)"/>
              </a:rPr>
              <a:t>Shoulder Drag</a:t>
            </a:r>
          </a:p>
          <a:p>
            <a:pPr marL="342900" indent="-342900" algn="l">
              <a:buFontTx/>
              <a:buChar char="-"/>
            </a:pPr>
            <a:r>
              <a:rPr lang="en-GB" dirty="0"/>
              <a:t>Two-Person Carries</a:t>
            </a:r>
          </a:p>
          <a:p>
            <a:pPr marL="342900" indent="-342900" algn="l">
              <a:buFontTx/>
              <a:buChar char="-"/>
            </a:pPr>
            <a:r>
              <a:rPr lang="en-MY" dirty="0">
                <a:latin typeface="Calibri (Body)"/>
              </a:rPr>
              <a:t>Four-Hand Seat</a:t>
            </a:r>
          </a:p>
          <a:p>
            <a:pPr marL="342900" indent="-342900" algn="l">
              <a:buFontTx/>
              <a:buChar char="-"/>
            </a:pPr>
            <a:r>
              <a:rPr lang="en-MY" dirty="0">
                <a:latin typeface="Calibri (Body)"/>
              </a:rPr>
              <a:t>Blanket Drag</a:t>
            </a:r>
          </a:p>
          <a:p>
            <a:pPr algn="l"/>
            <a:endParaRPr lang="en-US" dirty="0">
              <a:latin typeface="Calibri (Body)"/>
            </a:endParaRPr>
          </a:p>
          <a:p>
            <a:pPr marL="514350" indent="-514350">
              <a:buAutoNum type="arabicParenR"/>
            </a:pPr>
            <a:endParaRPr lang="en-US" sz="2800" dirty="0">
              <a:latin typeface="Calibri (Body)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55" y="6037221"/>
            <a:ext cx="795374" cy="792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529" y="5933156"/>
            <a:ext cx="978269" cy="1000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63972"/>
            <a:ext cx="521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Boys’ Brigade 8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Petaling</a:t>
            </a:r>
            <a:r>
              <a:rPr lang="en-US" dirty="0"/>
              <a:t> Jaya Fire &amp; Rescue- Basic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687157" y="295998"/>
            <a:ext cx="9144000" cy="1069570"/>
          </a:xfrm>
        </p:spPr>
        <p:txBody>
          <a:bodyPr/>
          <a:lstStyle/>
          <a:p>
            <a:r>
              <a:rPr lang="en-US" dirty="0">
                <a:latin typeface="+mn-lt"/>
              </a:rPr>
              <a:t>Techniques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A742A5-9EB6-4C61-BD4C-6EEF1B77B9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157" y="3742286"/>
            <a:ext cx="2170708" cy="21707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D48E2E-128F-4EF4-A0BB-AF9678A0C9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016" y="1546546"/>
            <a:ext cx="2488985" cy="15260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63894E-D903-430C-AEF8-1C12EDD875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561" y="3382733"/>
            <a:ext cx="3639047" cy="224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19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6097E3-D73E-46E4-97CD-D5A649A646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179" y="1383146"/>
            <a:ext cx="4646212" cy="444594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8" y="1447351"/>
            <a:ext cx="6395501" cy="4253734"/>
          </a:xfrm>
        </p:spPr>
        <p:txBody>
          <a:bodyPr>
            <a:normAutofit/>
          </a:bodyPr>
          <a:lstStyle/>
          <a:p>
            <a:pPr algn="l"/>
            <a:r>
              <a:rPr lang="en-MY" dirty="0">
                <a:latin typeface="Calibri (Body)"/>
              </a:rPr>
              <a:t>Carrying a victim longer distances. Difficult to get the person up to this position from the ground. The victim is carried over one shoulder.</a:t>
            </a:r>
          </a:p>
          <a:p>
            <a:pPr algn="l"/>
            <a:endParaRPr lang="en-MY" dirty="0">
              <a:latin typeface="Calibri (Body)"/>
            </a:endParaRPr>
          </a:p>
          <a:p>
            <a:pPr marL="457200" indent="-457200" algn="l">
              <a:buAutoNum type="arabicParenR"/>
            </a:pPr>
            <a:r>
              <a:rPr lang="en-MY" dirty="0"/>
              <a:t>Raise them to a standing position</a:t>
            </a:r>
          </a:p>
          <a:p>
            <a:pPr marL="457200" indent="-457200" algn="l">
              <a:buFont typeface="Arial" panose="020B0604020202020204" pitchFamily="34" charset="0"/>
              <a:buAutoNum type="arabicParenR"/>
            </a:pPr>
            <a:r>
              <a:rPr lang="en-MY" dirty="0"/>
              <a:t>Place your right leg between the victim’s legs</a:t>
            </a:r>
          </a:p>
          <a:p>
            <a:pPr marL="457200" indent="-457200" algn="l">
              <a:buFont typeface="Arial" panose="020B0604020202020204" pitchFamily="34" charset="0"/>
              <a:buAutoNum type="arabicParenR"/>
            </a:pPr>
            <a:r>
              <a:rPr lang="en-MY" dirty="0"/>
              <a:t>Grab the victim’s right hand with your left</a:t>
            </a:r>
          </a:p>
          <a:p>
            <a:pPr marL="457200" indent="-457200" algn="l">
              <a:buFont typeface="Arial" panose="020B0604020202020204" pitchFamily="34" charset="0"/>
              <a:buAutoNum type="arabicParenR"/>
            </a:pPr>
            <a:r>
              <a:rPr lang="en-MY" dirty="0"/>
              <a:t>Squat and wrap your right arm around the victim’s right knee</a:t>
            </a:r>
          </a:p>
          <a:p>
            <a:pPr algn="l"/>
            <a:r>
              <a:rPr lang="en-MY" dirty="0"/>
              <a:t>NOTE: Move your legs </a:t>
            </a:r>
            <a:r>
              <a:rPr lang="en-MY" b="1" u="sng" dirty="0"/>
              <a:t>FIRST</a:t>
            </a:r>
            <a:r>
              <a:rPr lang="en-MY" dirty="0"/>
              <a:t> before your back!</a:t>
            </a:r>
          </a:p>
          <a:p>
            <a:endParaRPr lang="en-MY" dirty="0"/>
          </a:p>
          <a:p>
            <a:pPr algn="l"/>
            <a:endParaRPr lang="en-MY" dirty="0">
              <a:latin typeface="Calibri (Body)"/>
            </a:endParaRPr>
          </a:p>
          <a:p>
            <a:pPr algn="l"/>
            <a:endParaRPr lang="en-US" dirty="0">
              <a:latin typeface="Calibri (Body)"/>
            </a:endParaRPr>
          </a:p>
          <a:p>
            <a:pPr marL="514350" indent="-514350">
              <a:buAutoNum type="arabicParenR"/>
            </a:pPr>
            <a:endParaRPr lang="en-US" sz="2800" dirty="0">
              <a:latin typeface="Calibri (Body)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55" y="6037221"/>
            <a:ext cx="795374" cy="792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529" y="5933156"/>
            <a:ext cx="978269" cy="1000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63972"/>
            <a:ext cx="521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Boys’ Brigade 8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Petaling</a:t>
            </a:r>
            <a:r>
              <a:rPr lang="en-US" dirty="0"/>
              <a:t> Jaya Fire &amp; Rescue- Basic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687157" y="295998"/>
            <a:ext cx="9144000" cy="1069570"/>
          </a:xfrm>
        </p:spPr>
        <p:txBody>
          <a:bodyPr/>
          <a:lstStyle/>
          <a:p>
            <a:r>
              <a:rPr lang="en-US" dirty="0">
                <a:latin typeface="+mn-lt"/>
              </a:rPr>
              <a:t>Fireman’s Carry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BE0BDC7-F49B-43D5-BBE8-1FC6DF77272B}"/>
              </a:ext>
            </a:extLst>
          </p:cNvPr>
          <p:cNvSpPr txBox="1">
            <a:spLocks/>
          </p:cNvSpPr>
          <p:nvPr/>
        </p:nvSpPr>
        <p:spPr>
          <a:xfrm>
            <a:off x="2302770" y="5951064"/>
            <a:ext cx="2452110" cy="216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/>
              <a:t>Additional reads: </a:t>
            </a:r>
            <a:r>
              <a:rPr lang="en-US" sz="1000" dirty="0">
                <a:hlinkClick r:id="rId5"/>
              </a:rPr>
              <a:t>https://bit.ly/2XWUrWd</a:t>
            </a:r>
            <a:r>
              <a:rPr lang="en-US" sz="1000" dirty="0"/>
              <a:t> </a:t>
            </a:r>
          </a:p>
          <a:p>
            <a:pPr marL="342900" indent="-342900" algn="l">
              <a:buFontTx/>
              <a:buChar char="-"/>
            </a:pPr>
            <a:endParaRPr lang="en-US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40E4F7-B091-4AB4-94A1-A6FFCD1646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5674114"/>
            <a:ext cx="726214" cy="72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81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8" y="1447351"/>
            <a:ext cx="6395501" cy="4253734"/>
          </a:xfrm>
        </p:spPr>
        <p:txBody>
          <a:bodyPr>
            <a:normAutofit/>
          </a:bodyPr>
          <a:lstStyle/>
          <a:p>
            <a:pPr algn="l"/>
            <a:r>
              <a:rPr lang="en-MY" dirty="0"/>
              <a:t>The shoulder drag is another emergent </a:t>
            </a:r>
            <a:r>
              <a:rPr lang="en-MY" dirty="0" err="1"/>
              <a:t>maneuver</a:t>
            </a:r>
            <a:r>
              <a:rPr lang="en-MY" dirty="0"/>
              <a:t> for when a person needs to be moved quickly. This drag is difficult to perform over long distances as it’s physically taxing on the rescuer.</a:t>
            </a:r>
          </a:p>
          <a:p>
            <a:pPr marL="457200" indent="-457200" algn="l">
              <a:buAutoNum type="arabicParenR"/>
            </a:pPr>
            <a:r>
              <a:rPr lang="en-MY" dirty="0"/>
              <a:t>Place victim in a seated position</a:t>
            </a:r>
          </a:p>
          <a:p>
            <a:pPr marL="457200" indent="-457200" algn="l">
              <a:buFont typeface="Arial" panose="020B0604020202020204" pitchFamily="34" charset="0"/>
              <a:buAutoNum type="arabicParenR"/>
            </a:pPr>
            <a:r>
              <a:rPr lang="en-MY" dirty="0"/>
              <a:t>Squat behind the victim and reach under their arms</a:t>
            </a:r>
          </a:p>
          <a:p>
            <a:pPr marL="457200" indent="-457200" algn="l">
              <a:buFont typeface="Arial" panose="020B0604020202020204" pitchFamily="34" charset="0"/>
              <a:buAutoNum type="arabicParenR"/>
            </a:pPr>
            <a:r>
              <a:rPr lang="en-GB" dirty="0"/>
              <a:t>Grasping your own wrist</a:t>
            </a:r>
          </a:p>
          <a:p>
            <a:pPr marL="457200" indent="-457200" algn="l">
              <a:buFont typeface="Arial" panose="020B0604020202020204" pitchFamily="34" charset="0"/>
              <a:buAutoNum type="arabicParenR"/>
            </a:pPr>
            <a:r>
              <a:rPr lang="en-MY" dirty="0"/>
              <a:t>Stand, lean back, and walk backward dragging the victim to safety</a:t>
            </a:r>
          </a:p>
          <a:p>
            <a:pPr marL="457200" indent="-457200" algn="l">
              <a:buFont typeface="Arial" panose="020B0604020202020204" pitchFamily="34" charset="0"/>
              <a:buAutoNum type="arabicParenR"/>
            </a:pPr>
            <a:endParaRPr lang="en-GB" dirty="0"/>
          </a:p>
          <a:p>
            <a:pPr marL="457200" indent="-457200" algn="l">
              <a:buAutoNum type="arabicParenR"/>
            </a:pPr>
            <a:endParaRPr lang="en-MY" dirty="0"/>
          </a:p>
          <a:p>
            <a:pPr algn="l"/>
            <a:endParaRPr lang="en-MY" dirty="0"/>
          </a:p>
          <a:p>
            <a:pPr algn="l"/>
            <a:endParaRPr lang="en-MY" dirty="0">
              <a:latin typeface="Calibri (Body)"/>
            </a:endParaRPr>
          </a:p>
          <a:p>
            <a:pPr algn="l"/>
            <a:endParaRPr lang="en-US" dirty="0">
              <a:latin typeface="Calibri (Body)"/>
            </a:endParaRPr>
          </a:p>
          <a:p>
            <a:pPr marL="514350" indent="-514350">
              <a:buAutoNum type="arabicParenR"/>
            </a:pPr>
            <a:endParaRPr lang="en-US" sz="2800" dirty="0">
              <a:latin typeface="Calibri (Body)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55" y="6037221"/>
            <a:ext cx="795374" cy="792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529" y="5933156"/>
            <a:ext cx="978269" cy="1000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63972"/>
            <a:ext cx="521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Boys’ Brigade 8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Petaling</a:t>
            </a:r>
            <a:r>
              <a:rPr lang="en-US" dirty="0"/>
              <a:t> Jaya Fire &amp; Rescue- Basic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687157" y="295998"/>
            <a:ext cx="9144000" cy="1069570"/>
          </a:xfrm>
        </p:spPr>
        <p:txBody>
          <a:bodyPr/>
          <a:lstStyle/>
          <a:p>
            <a:r>
              <a:rPr lang="en-US" dirty="0">
                <a:latin typeface="+mn-lt"/>
              </a:rPr>
              <a:t>Shoulder Drag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BE0BDC7-F49B-43D5-BBE8-1FC6DF77272B}"/>
              </a:ext>
            </a:extLst>
          </p:cNvPr>
          <p:cNvSpPr txBox="1">
            <a:spLocks/>
          </p:cNvSpPr>
          <p:nvPr/>
        </p:nvSpPr>
        <p:spPr>
          <a:xfrm>
            <a:off x="2302770" y="5951064"/>
            <a:ext cx="2452110" cy="216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/>
              <a:t>Additional reads: </a:t>
            </a:r>
            <a:r>
              <a:rPr lang="en-US" sz="1000" dirty="0">
                <a:hlinkClick r:id="rId4"/>
              </a:rPr>
              <a:t>https://bit.ly/2TGtQy7</a:t>
            </a:r>
            <a:r>
              <a:rPr lang="en-US" sz="1000" dirty="0"/>
              <a:t> </a:t>
            </a:r>
          </a:p>
          <a:p>
            <a:pPr marL="342900" indent="-342900" algn="l">
              <a:buFontTx/>
              <a:buChar char="-"/>
            </a:pPr>
            <a:endParaRPr lang="en-US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40E4F7-B091-4AB4-94A1-A6FFCD1646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5674114"/>
            <a:ext cx="726214" cy="726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E35D72-35A2-47F2-965C-102DF1F91A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761" y="3749974"/>
            <a:ext cx="3382740" cy="22463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AF24ED-CADB-42E8-A37E-B37173EA11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32" y="1447351"/>
            <a:ext cx="3376269" cy="224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52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8" y="1447351"/>
            <a:ext cx="6395501" cy="422676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MY" dirty="0"/>
              <a:t>The most safe and efficient way carrying a victim with two rescuers. The rescuers can share the weight, help each other watch for hazards, and work together efficiently without crowding too many people around the victim. </a:t>
            </a:r>
          </a:p>
          <a:p>
            <a:pPr marL="457200" indent="-457200" algn="l">
              <a:buAutoNum type="arabicParenR"/>
            </a:pPr>
            <a:r>
              <a:rPr lang="en-MY" dirty="0"/>
              <a:t>Help the victim to a seated position.</a:t>
            </a:r>
          </a:p>
          <a:p>
            <a:pPr marL="457200" indent="-457200" algn="l">
              <a:buFont typeface="Arial" panose="020B0604020202020204" pitchFamily="34" charset="0"/>
              <a:buAutoNum type="arabicParenR"/>
            </a:pPr>
            <a:r>
              <a:rPr lang="en-MY" dirty="0"/>
              <a:t>First rescuer reaches under their arms, and grabs their wrists.</a:t>
            </a:r>
          </a:p>
          <a:p>
            <a:pPr marL="457200" indent="-457200" algn="l">
              <a:buFont typeface="Arial" panose="020B0604020202020204" pitchFamily="34" charset="0"/>
              <a:buAutoNum type="arabicParenR"/>
            </a:pPr>
            <a:r>
              <a:rPr lang="en-MY" dirty="0"/>
              <a:t>Second rescuer backs between the victim’s legs, squats down, and grabs behind the knees.</a:t>
            </a:r>
          </a:p>
          <a:p>
            <a:pPr marL="457200" indent="-457200" algn="l">
              <a:buFont typeface="Arial" panose="020B0604020202020204" pitchFamily="34" charset="0"/>
              <a:buAutoNum type="arabicParenR"/>
            </a:pPr>
            <a:r>
              <a:rPr lang="en-MY" dirty="0"/>
              <a:t>Stand at the command of the rescuer at the head.</a:t>
            </a:r>
          </a:p>
          <a:p>
            <a:pPr marL="457200" indent="-457200" algn="l">
              <a:buFont typeface="Arial" panose="020B0604020202020204" pitchFamily="34" charset="0"/>
              <a:buAutoNum type="arabicParenR"/>
            </a:pPr>
            <a:r>
              <a:rPr lang="en-MY" dirty="0"/>
              <a:t>Focusing on using your legs rather than your back.</a:t>
            </a:r>
          </a:p>
          <a:p>
            <a:pPr marL="457200" indent="-457200" algn="l">
              <a:buFont typeface="Arial" panose="020B0604020202020204" pitchFamily="34" charset="0"/>
              <a:buAutoNum type="arabicParenR"/>
            </a:pPr>
            <a:endParaRPr lang="en-MY" dirty="0"/>
          </a:p>
          <a:p>
            <a:pPr marL="457200" indent="-457200" algn="l">
              <a:buFont typeface="Arial" panose="020B0604020202020204" pitchFamily="34" charset="0"/>
              <a:buAutoNum type="arabicParenR"/>
            </a:pPr>
            <a:endParaRPr lang="en-MY" dirty="0"/>
          </a:p>
          <a:p>
            <a:pPr marL="457200" indent="-457200" algn="l">
              <a:buAutoNum type="arabicParenR"/>
            </a:pPr>
            <a:endParaRPr lang="en-MY" dirty="0"/>
          </a:p>
          <a:p>
            <a:pPr algn="l"/>
            <a:endParaRPr lang="en-MY" dirty="0"/>
          </a:p>
          <a:p>
            <a:pPr algn="l"/>
            <a:endParaRPr lang="en-MY" dirty="0">
              <a:latin typeface="Calibri (Body)"/>
            </a:endParaRPr>
          </a:p>
          <a:p>
            <a:pPr algn="l"/>
            <a:endParaRPr lang="en-US" dirty="0">
              <a:latin typeface="Calibri (Body)"/>
            </a:endParaRPr>
          </a:p>
          <a:p>
            <a:pPr marL="514350" indent="-514350">
              <a:buAutoNum type="arabicParenR"/>
            </a:pPr>
            <a:endParaRPr lang="en-US" sz="2800" dirty="0">
              <a:latin typeface="Calibri (Body)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55" y="6037221"/>
            <a:ext cx="795374" cy="792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529" y="5933156"/>
            <a:ext cx="978269" cy="1000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63972"/>
            <a:ext cx="521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Boys’ Brigade 8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Petaling</a:t>
            </a:r>
            <a:r>
              <a:rPr lang="en-US" dirty="0"/>
              <a:t> Jaya Fire &amp; Rescue- Basic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687157" y="295998"/>
            <a:ext cx="9144000" cy="1069570"/>
          </a:xfrm>
        </p:spPr>
        <p:txBody>
          <a:bodyPr/>
          <a:lstStyle/>
          <a:p>
            <a:r>
              <a:rPr lang="en-GB" dirty="0">
                <a:latin typeface="+mn-lt"/>
              </a:rPr>
              <a:t>Two-Person Carries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BE0BDC7-F49B-43D5-BBE8-1FC6DF77272B}"/>
              </a:ext>
            </a:extLst>
          </p:cNvPr>
          <p:cNvSpPr txBox="1">
            <a:spLocks/>
          </p:cNvSpPr>
          <p:nvPr/>
        </p:nvSpPr>
        <p:spPr>
          <a:xfrm>
            <a:off x="2302770" y="5951064"/>
            <a:ext cx="2452110" cy="216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/>
              <a:t>Additional reads: </a:t>
            </a:r>
            <a:r>
              <a:rPr lang="en-US" sz="1000" dirty="0">
                <a:hlinkClick r:id="rId4"/>
              </a:rPr>
              <a:t>https://bit.ly/2TGtQy7</a:t>
            </a:r>
            <a:r>
              <a:rPr lang="en-US" sz="1000" dirty="0"/>
              <a:t> </a:t>
            </a:r>
          </a:p>
          <a:p>
            <a:pPr marL="342900" indent="-342900" algn="l">
              <a:buFontTx/>
              <a:buChar char="-"/>
            </a:pPr>
            <a:endParaRPr lang="en-US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40E4F7-B091-4AB4-94A1-A6FFCD1646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5674114"/>
            <a:ext cx="726214" cy="7262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F264C3-F91B-45CA-A2DF-39A94D1D66B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0" t="3015" r="26723" b="4316"/>
          <a:stretch/>
        </p:blipFill>
        <p:spPr>
          <a:xfrm>
            <a:off x="7855888" y="4044527"/>
            <a:ext cx="2297927" cy="26015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3B02D9-1E48-4069-8DA4-164531F0AD9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8" t="3015" r="15483" b="4316"/>
          <a:stretch/>
        </p:blipFill>
        <p:spPr>
          <a:xfrm>
            <a:off x="9432819" y="1581579"/>
            <a:ext cx="2645212" cy="2224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49D74AD-4448-4B06-B86D-E9078223CF5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0" r="14214" b="28575"/>
          <a:stretch/>
        </p:blipFill>
        <p:spPr>
          <a:xfrm>
            <a:off x="7855888" y="1512713"/>
            <a:ext cx="1494845" cy="236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21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797</Words>
  <Application>Microsoft Office PowerPoint</Application>
  <PresentationFormat>Widescreen</PresentationFormat>
  <Paragraphs>108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(Body)</vt:lpstr>
      <vt:lpstr>Calibri Light</vt:lpstr>
      <vt:lpstr>Office Theme</vt:lpstr>
      <vt:lpstr>Week 5- Carrying Methods</vt:lpstr>
      <vt:lpstr>Objective(s)</vt:lpstr>
      <vt:lpstr>What are Carrying Methods</vt:lpstr>
      <vt:lpstr>Safety Concerns?</vt:lpstr>
      <vt:lpstr>ON YOUR FEET!</vt:lpstr>
      <vt:lpstr>Techniques</vt:lpstr>
      <vt:lpstr>Fireman’s Carry</vt:lpstr>
      <vt:lpstr>Shoulder Drag</vt:lpstr>
      <vt:lpstr>Two-Person Carries</vt:lpstr>
      <vt:lpstr>Four-Hand Seat</vt:lpstr>
      <vt:lpstr>Blanket Drag/ Improvised Stretcher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Ng</dc:creator>
  <cp:lastModifiedBy>Ian Ng</cp:lastModifiedBy>
  <cp:revision>83</cp:revision>
  <dcterms:created xsi:type="dcterms:W3CDTF">2018-10-12T04:33:20Z</dcterms:created>
  <dcterms:modified xsi:type="dcterms:W3CDTF">2019-03-15T18:30:49Z</dcterms:modified>
</cp:coreProperties>
</file>